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57" r:id="rId5"/>
    <p:sldId id="313" r:id="rId6"/>
    <p:sldId id="334" r:id="rId7"/>
    <p:sldId id="329" r:id="rId8"/>
    <p:sldId id="330" r:id="rId9"/>
    <p:sldId id="335" r:id="rId10"/>
    <p:sldId id="336" r:id="rId11"/>
    <p:sldId id="315" r:id="rId12"/>
    <p:sldId id="333" r:id="rId13"/>
    <p:sldId id="322" r:id="rId14"/>
    <p:sldId id="328" r:id="rId15"/>
    <p:sldId id="326" r:id="rId16"/>
    <p:sldId id="338" r:id="rId17"/>
    <p:sldId id="337" r:id="rId18"/>
    <p:sldId id="327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068E"/>
    <a:srgbClr val="EAEAF5"/>
    <a:srgbClr val="ADB2DC"/>
    <a:srgbClr val="13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8" autoAdjust="0"/>
    <p:restoredTop sz="94629"/>
  </p:normalViewPr>
  <p:slideViewPr>
    <p:cSldViewPr snapToGrid="0" snapToObjects="1">
      <p:cViewPr varScale="1">
        <p:scale>
          <a:sx n="87" d="100"/>
          <a:sy n="87" d="100"/>
        </p:scale>
        <p:origin x="61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464204" y="4306192"/>
            <a:ext cx="4002421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200" b="1" dirty="0">
                <a:cs typeface="Arial" charset="0"/>
              </a:rPr>
              <a:t>University of Rochester</a:t>
            </a:r>
          </a:p>
          <a:p>
            <a:r>
              <a:rPr lang="en-US" sz="1200" b="1" dirty="0">
                <a:cs typeface="Arial" charset="0"/>
              </a:rPr>
              <a:t>Laboratory for Laser Energetics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95596" y="4490858"/>
            <a:ext cx="4105026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sz="1200" b="1" dirty="0">
                <a:cs typeface="Arial" charset="0"/>
              </a:rPr>
              <a:t>5 August 2019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4170-2BD8-B043-A6C4-2F08F0ED3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886968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56126-ACF8-B141-927E-E7AB20EC6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1766830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Summary/Conclusion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995AF-6637-174A-B3FD-8D6D50516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0972"/>
            <a:ext cx="7772400" cy="10215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FA01A-8BE3-D647-AE52-D8D14440E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5717A4-9D79-D64F-961F-BC09F438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165" y="4370406"/>
            <a:ext cx="2257669" cy="276999"/>
          </a:xfrm>
          <a:solidFill>
            <a:schemeClr val="accent2"/>
          </a:solidFill>
          <a:ln w="9525" cmpd="sng">
            <a:solidFill>
              <a:schemeClr val="tx1"/>
            </a:solidFill>
          </a:ln>
        </p:spPr>
        <p:txBody>
          <a:bodyPr wrap="none" lIns="45720" tIns="45720" rIns="45720" bIns="4572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graphicFrame>
        <p:nvGraphicFramePr>
          <p:cNvPr id="6" name="Table Placeholder 4">
            <a:extLst>
              <a:ext uri="{FF2B5EF4-FFF2-40B4-BE49-F238E27FC236}">
                <a16:creationId xmlns:a16="http://schemas.microsoft.com/office/drawing/2014/main" id="{6300B93E-A691-F54E-B91C-B095086B8E0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95396814"/>
              </p:ext>
            </p:extLst>
          </p:nvPr>
        </p:nvGraphicFramePr>
        <p:xfrm>
          <a:off x="2520155" y="2808291"/>
          <a:ext cx="4125915" cy="1005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5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4861278-E7D0-5D4A-A76C-D3FD5B44CD91}"/>
              </a:ext>
            </a:extLst>
          </p:cNvPr>
          <p:cNvGrpSpPr/>
          <p:nvPr userDrawn="1"/>
        </p:nvGrpSpPr>
        <p:grpSpPr>
          <a:xfrm>
            <a:off x="6032395" y="2036419"/>
            <a:ext cx="2727257" cy="400263"/>
            <a:chOff x="5832084" y="1665627"/>
            <a:chExt cx="2999983" cy="4002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F053E5-944D-F74B-A326-F93F8D6CC0EE}"/>
                </a:ext>
              </a:extLst>
            </p:cNvPr>
            <p:cNvCxnSpPr/>
            <p:nvPr userDrawn="1"/>
          </p:nvCxnSpPr>
          <p:spPr>
            <a:xfrm>
              <a:off x="5832084" y="1665627"/>
              <a:ext cx="457200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272318-F373-C645-831B-111469CF27F1}"/>
                </a:ext>
              </a:extLst>
            </p:cNvPr>
            <p:cNvSpPr txBox="1"/>
            <p:nvPr userDrawn="1"/>
          </p:nvSpPr>
          <p:spPr>
            <a:xfrm>
              <a:off x="5832084" y="1696558"/>
              <a:ext cx="29999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	First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**	Second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†	</a:t>
              </a:r>
              <a:r>
                <a:rPr lang="en-US" sz="600" b="1" baseline="0" dirty="0">
                  <a:latin typeface="Arial"/>
                  <a:cs typeface="Arial"/>
                </a:rPr>
                <a:t>Third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‡</a:t>
              </a:r>
              <a:r>
                <a:rPr lang="en-US" sz="600" b="1" baseline="0" dirty="0">
                  <a:latin typeface="Arial"/>
                  <a:cs typeface="Arial"/>
                </a:rPr>
                <a:t>	Fourth reference</a:t>
              </a:r>
              <a:endParaRPr lang="en-US" sz="600" b="1" baseline="3000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32FE06E-DA56-0F40-8A9B-F4CF1FC2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14316"/>
            <a:ext cx="9144000" cy="3291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UR_standard_colo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4901946"/>
            <a:ext cx="1092452" cy="222382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814931"/>
            <a:ext cx="8239125" cy="23703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239000" y="4793456"/>
            <a:ext cx="1905000" cy="3429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0166" y="4508389"/>
            <a:ext cx="2606634" cy="274637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57150" algn="r"/>
                <a:tab pos="114300" algn="l"/>
              </a:tabLst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9" r:id="rId3"/>
    <p:sldLayoutId id="2147493470" r:id="rId4"/>
    <p:sldLayoutId id="2147493458" r:id="rId5"/>
    <p:sldLayoutId id="214749347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900"/>
        </a:spcBef>
        <a:buFont typeface="Lucida Grande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－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defTabSz="457200" rtl="0" eaLnBrk="1" latinLnBrk="0" hangingPunct="1">
        <a:spcBef>
          <a:spcPts val="20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588" userDrawn="1">
          <p15:clr>
            <a:srgbClr val="F26B43"/>
          </p15:clr>
        </p15:guide>
        <p15:guide id="6" orient="horz" pos="756" userDrawn="1">
          <p15:clr>
            <a:srgbClr val="F26B43"/>
          </p15:clr>
        </p15:guide>
        <p15:guide id="7" orient="horz" pos="3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693" y="135463"/>
            <a:ext cx="8427524" cy="77046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Review of HEDP-Theory Group Performance in 2022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493" y="1784350"/>
            <a:ext cx="3710897" cy="206210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S. X. Hu</a:t>
            </a:r>
            <a:r>
              <a:rPr lang="en-US" sz="1600" b="1" dirty="0"/>
              <a:t>, Brennan Arnold, </a:t>
            </a:r>
          </a:p>
          <a:p>
            <a:r>
              <a:rPr lang="en-US" sz="1600" b="1" dirty="0"/>
              <a:t>John Cappelletti, Justin D’Souza, Dylan Durkee, Maitrayee Ghosh, Rati Goshadze, Josh Hinz, </a:t>
            </a:r>
          </a:p>
          <a:p>
            <a:r>
              <a:rPr lang="en-US" sz="1600" b="1" dirty="0"/>
              <a:t>Lianming Hu, Valentin Karasev, Deyan Mihaylov, Katarina Nichols, Aliza Panjwani, Adrien Pineau, Nathaniel Shaffer,  Shuai Zhang 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8A067-7765-40D8-AAB0-11DBDFD9507C}"/>
              </a:ext>
            </a:extLst>
          </p:cNvPr>
          <p:cNvSpPr txBox="1"/>
          <p:nvPr/>
        </p:nvSpPr>
        <p:spPr>
          <a:xfrm>
            <a:off x="622749" y="4567851"/>
            <a:ext cx="8137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HEDP-Theory Group Meeting                                                                                     on 12/16/2022</a:t>
            </a:r>
          </a:p>
          <a:p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262BF-806A-4495-AC44-0B59CFCDBAC3}"/>
              </a:ext>
            </a:extLst>
          </p:cNvPr>
          <p:cNvSpPr txBox="1"/>
          <p:nvPr/>
        </p:nvSpPr>
        <p:spPr>
          <a:xfrm>
            <a:off x="4834028" y="1261674"/>
            <a:ext cx="3203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00FF"/>
                </a:solidFill>
              </a:rPr>
              <a:t>HED-t @ 2022  (we are still “growing”… )</a:t>
            </a:r>
          </a:p>
        </p:txBody>
      </p:sp>
      <p:pic>
        <p:nvPicPr>
          <p:cNvPr id="1026" name="Picture 2" descr="High-Energy-Density Physics (HEDP) Theory Group.">
            <a:extLst>
              <a:ext uri="{FF2B5EF4-FFF2-40B4-BE49-F238E27FC236}">
                <a16:creationId xmlns:a16="http://schemas.microsoft.com/office/drawing/2014/main" id="{6FC27500-E815-4B8A-8908-1AADFA48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83" y="1599570"/>
            <a:ext cx="3645996" cy="243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FB93C-88FD-4CC7-9E57-CE13301CBD87}"/>
              </a:ext>
            </a:extLst>
          </p:cNvPr>
          <p:cNvSpPr/>
          <p:nvPr/>
        </p:nvSpPr>
        <p:spPr>
          <a:xfrm>
            <a:off x="4834028" y="3959672"/>
            <a:ext cx="338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(</a:t>
            </a:r>
            <a:r>
              <a:rPr lang="en-US" sz="1200" b="1" i="1" dirty="0">
                <a:solidFill>
                  <a:srgbClr val="0000FF"/>
                </a:solidFill>
              </a:rPr>
              <a:t>missing Aliza &amp; Dylan in this group photo</a:t>
            </a:r>
            <a:r>
              <a:rPr lang="en-US" b="1" i="1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5262C-08F1-4297-888D-ADE0D1E5740F}"/>
              </a:ext>
            </a:extLst>
          </p:cNvPr>
          <p:cNvSpPr txBox="1"/>
          <p:nvPr/>
        </p:nvSpPr>
        <p:spPr>
          <a:xfrm>
            <a:off x="7764924" y="2075289"/>
            <a:ext cx="1379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>
                <a:solidFill>
                  <a:srgbClr val="0000FF"/>
                </a:solidFill>
              </a:rPr>
              <a:t>HED-t Members </a:t>
            </a:r>
          </a:p>
          <a:p>
            <a:pPr algn="ctr"/>
            <a:r>
              <a:rPr lang="en-US" sz="1000" b="1" u="sng" dirty="0">
                <a:solidFill>
                  <a:srgbClr val="0000FF"/>
                </a:solidFill>
              </a:rPr>
              <a:t>(as of 12/2022)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0000FF"/>
                </a:solidFill>
              </a:rPr>
              <a:t>      </a:t>
            </a:r>
          </a:p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0000FF"/>
                </a:solidFill>
              </a:rPr>
              <a:t>      6 Scientists</a:t>
            </a:r>
          </a:p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0000FF"/>
                </a:solidFill>
              </a:rPr>
              <a:t>      </a:t>
            </a:r>
          </a:p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0000FF"/>
                </a:solidFill>
              </a:rPr>
              <a:t>      8 PhD Students </a:t>
            </a:r>
          </a:p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0000FF"/>
                </a:solidFill>
              </a:rPr>
              <a:t>            </a:t>
            </a:r>
          </a:p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0000FF"/>
                </a:solidFill>
              </a:rPr>
              <a:t>      2 Undergrads</a:t>
            </a:r>
          </a:p>
        </p:txBody>
      </p:sp>
    </p:spTree>
    <p:extLst>
      <p:ext uri="{BB962C8B-B14F-4D97-AF65-F5344CB8AC3E}">
        <p14:creationId xmlns:p14="http://schemas.microsoft.com/office/powerpoint/2010/main" val="354478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39" y="149764"/>
            <a:ext cx="8450228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collaborations with National Labs and other Universities are continuously strengthened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586" y="1041341"/>
            <a:ext cx="8285486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Collaborations with LANL are actively pursued in the following three fronts</a:t>
            </a:r>
            <a:r>
              <a:rPr lang="en-US" sz="1400" b="1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With L. A. Collins &amp; A. White on TD-</a:t>
            </a:r>
            <a:r>
              <a:rPr lang="en-US" sz="1200" b="1" dirty="0" err="1"/>
              <a:t>mDFT</a:t>
            </a:r>
            <a:r>
              <a:rPr lang="en-US" sz="1200" b="1" dirty="0"/>
              <a:t> development for stopping power and non-local electron thermal transport [</a:t>
            </a:r>
            <a:r>
              <a:rPr lang="en-US" sz="1200" b="1" u="sng" dirty="0"/>
              <a:t>K. Nichols </a:t>
            </a:r>
            <a:r>
              <a:rPr lang="en-US" sz="1200" b="1" dirty="0"/>
              <a:t>(Horton Fellow), D. Mihaylov, N. R. Shaffer &amp; S. X. Hu]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With J. </a:t>
            </a:r>
            <a:r>
              <a:rPr lang="en-US" sz="1200" b="1" dirty="0" err="1"/>
              <a:t>Daligaut</a:t>
            </a:r>
            <a:r>
              <a:rPr lang="en-US" sz="1200" b="1" dirty="0"/>
              <a:t> and D. Saumon on white-dwarf physics (</a:t>
            </a:r>
            <a:r>
              <a:rPr lang="en-US" sz="1200" b="1" u="sng" dirty="0"/>
              <a:t>B. Arnold </a:t>
            </a:r>
            <a:r>
              <a:rPr lang="en-US" sz="1200" b="1" dirty="0"/>
              <a:t>(Horton Fellow) &amp; S. X. Hu)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With C. Starrett on average-atom model and transport in WDM (</a:t>
            </a:r>
            <a:r>
              <a:rPr lang="en-US" sz="1200" b="1" u="sng" dirty="0"/>
              <a:t>N. R. Shaffer</a:t>
            </a:r>
            <a:r>
              <a:rPr lang="en-US" sz="12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Collaborations with LLNL can be further strengthened</a:t>
            </a:r>
            <a:r>
              <a:rPr lang="en-US" sz="14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High-pressure physics of materials (</a:t>
            </a:r>
            <a:r>
              <a:rPr lang="en-US" sz="1200" b="1" u="sng" dirty="0"/>
              <a:t>S. Zhang</a:t>
            </a:r>
            <a:r>
              <a:rPr lang="en-US" sz="1200" b="1" dirty="0"/>
              <a:t>, C. Wu, T. </a:t>
            </a:r>
            <a:r>
              <a:rPr lang="en-US" sz="1200" b="1" dirty="0" err="1"/>
              <a:t>Ogitsu</a:t>
            </a:r>
            <a:r>
              <a:rPr lang="en-US" sz="1200" b="1" dirty="0"/>
              <a:t>, </a:t>
            </a:r>
            <a:r>
              <a:rPr lang="en-US" sz="1200" b="1" i="1" dirty="0"/>
              <a:t>et al</a:t>
            </a:r>
            <a:r>
              <a:rPr lang="en-US" sz="1200" b="1" dirty="0"/>
              <a:t>.)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VFP simulation of LPI (</a:t>
            </a:r>
            <a:r>
              <a:rPr lang="en-US" sz="1200" b="1" u="sng" dirty="0"/>
              <a:t>N. R. Shaffer</a:t>
            </a:r>
            <a:r>
              <a:rPr lang="en-US" sz="1200" b="1" dirty="0"/>
              <a:t>, M. Sherlock)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 with SNL on dense plasma and atomic physics</a:t>
            </a:r>
            <a:r>
              <a:rPr lang="en-US" sz="14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Studies on dense plasmas (</a:t>
            </a:r>
            <a:r>
              <a:rPr lang="en-US" sz="1200" b="1" u="sng" dirty="0"/>
              <a:t>S. X. Hu</a:t>
            </a:r>
            <a:r>
              <a:rPr lang="en-US" sz="1200" b="1" dirty="0"/>
              <a:t>, P. </a:t>
            </a:r>
            <a:r>
              <a:rPr lang="en-US" sz="1200" b="1" dirty="0" err="1"/>
              <a:t>Nilson</a:t>
            </a:r>
            <a:r>
              <a:rPr lang="en-US" sz="1200" b="1" dirty="0"/>
              <a:t>, S. Hansen, I. Golovkin, M. Gu, D. </a:t>
            </a:r>
            <a:r>
              <a:rPr lang="en-US" sz="1200" b="1" dirty="0" err="1"/>
              <a:t>Bishel</a:t>
            </a:r>
            <a:r>
              <a:rPr lang="en-US" sz="1200" b="1" dirty="0"/>
              <a:t>, A. Chin)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Atomic physics in HED physics (</a:t>
            </a:r>
            <a:r>
              <a:rPr lang="en-US" sz="1200" b="1" u="sng" dirty="0"/>
              <a:t>N. R. Shaffer</a:t>
            </a:r>
            <a:r>
              <a:rPr lang="en-US" sz="1200" b="1" dirty="0"/>
              <a:t>, K. Adler, S. Hansen, T. Gomez, C. </a:t>
            </a:r>
            <a:r>
              <a:rPr lang="en-US" sz="1200" b="1" dirty="0" err="1"/>
              <a:t>Starrett</a:t>
            </a:r>
            <a:r>
              <a:rPr lang="en-US" sz="12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 Prism &amp; UNR</a:t>
            </a:r>
            <a:r>
              <a:rPr lang="en-US" sz="14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MERL project (</a:t>
            </a:r>
            <a:r>
              <a:rPr lang="en-US" sz="1200" b="1" u="sng" dirty="0"/>
              <a:t>V. V. </a:t>
            </a:r>
            <a:r>
              <a:rPr lang="en-US" sz="1200" b="1" u="sng" dirty="0" err="1"/>
              <a:t>Karasiev</a:t>
            </a:r>
            <a:r>
              <a:rPr lang="en-US" sz="1200" b="1" dirty="0"/>
              <a:t>, S. X. Hu, S. P. Regan, R. Epstein, I. </a:t>
            </a:r>
            <a:r>
              <a:rPr lang="en-US" sz="1200" b="1" dirty="0" err="1"/>
              <a:t>Golovkin</a:t>
            </a:r>
            <a:r>
              <a:rPr lang="en-US" sz="1200" b="1" dirty="0"/>
              <a:t>, M. </a:t>
            </a:r>
            <a:r>
              <a:rPr lang="en-US" sz="1200" b="1" dirty="0" err="1"/>
              <a:t>Gu</a:t>
            </a:r>
            <a:r>
              <a:rPr lang="en-US" sz="1200" b="1" dirty="0"/>
              <a:t>, R. Mancini)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Collaborations with U. Florida (S. Trickey), U. Buffalo (E. Zurek), PPPL (S. </a:t>
            </a:r>
            <a:r>
              <a:rPr lang="en-US" sz="1400" b="1" dirty="0" err="1">
                <a:solidFill>
                  <a:srgbClr val="0000FF"/>
                </a:solidFill>
              </a:rPr>
              <a:t>Malko</a:t>
            </a:r>
            <a:r>
              <a:rPr lang="en-US" sz="1400" b="1" dirty="0">
                <a:solidFill>
                  <a:srgbClr val="0000FF"/>
                </a:solidFill>
              </a:rPr>
              <a:t> &amp; W. Fox) UC Berkeley (R. </a:t>
            </a:r>
            <a:r>
              <a:rPr lang="en-US" sz="1400" b="1" dirty="0" err="1">
                <a:solidFill>
                  <a:srgbClr val="0000FF"/>
                </a:solidFill>
              </a:rPr>
              <a:t>Jeanloz</a:t>
            </a:r>
            <a:r>
              <a:rPr lang="en-US" sz="1400" b="1" dirty="0">
                <a:solidFill>
                  <a:srgbClr val="0000FF"/>
                </a:solidFill>
              </a:rPr>
              <a:t>, B. </a:t>
            </a:r>
            <a:r>
              <a:rPr lang="en-US" sz="1400" b="1" dirty="0" err="1">
                <a:solidFill>
                  <a:srgbClr val="0000FF"/>
                </a:solidFill>
              </a:rPr>
              <a:t>Militzer</a:t>
            </a:r>
            <a:r>
              <a:rPr lang="en-US" sz="1400" b="1" dirty="0">
                <a:solidFill>
                  <a:srgbClr val="0000FF"/>
                </a:solidFill>
              </a:rPr>
              <a:t>), Flatiron (M. Morales), UNR (T.G. White), Imperial College (G. Kagan), UNL (Y. Lu), Uni. of Basel (S. Goedecker), VCU (G. </a:t>
            </a:r>
            <a:r>
              <a:rPr lang="en-US" sz="1400" b="1" dirty="0" err="1">
                <a:solidFill>
                  <a:srgbClr val="0000FF"/>
                </a:solidFill>
              </a:rPr>
              <a:t>Miloshevsky</a:t>
            </a:r>
            <a:r>
              <a:rPr lang="en-US" sz="1400" b="1" dirty="0">
                <a:solidFill>
                  <a:srgbClr val="0000FF"/>
                </a:solidFill>
              </a:rPr>
              <a:t>), and RIT (Q. Yu) are actively initiated/maintained.</a:t>
            </a:r>
          </a:p>
        </p:txBody>
      </p:sp>
    </p:spTree>
    <p:extLst>
      <p:ext uri="{BB962C8B-B14F-4D97-AF65-F5344CB8AC3E}">
        <p14:creationId xmlns:p14="http://schemas.microsoft.com/office/powerpoint/2010/main" val="366380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322" y="171347"/>
            <a:ext cx="7796582" cy="64346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and computational resources were actively acquired to support HEDP research in 2022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9646" y="1238296"/>
            <a:ext cx="67999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V. V. Karasev (PI) &amp; S. X. Hu (Co-PI) secured an NSF Grant PHY-2205521 ($450,000 for FY: 2022-2025)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V. V. Karasev (PI) was awarded (35,000-CPU + 1100-GPU) node-hours on NERSC Supercomputers at Lawrence Berkeley National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D. I. Mihaylov (PI) was awarded (100-CPU + 3750-GPU) node-hours on NERSC Supercomputers at Lawrence Berkeley National Laboratory, to support the development/modernization of our HED codes (</a:t>
            </a:r>
            <a:r>
              <a:rPr lang="en-US" sz="1400" b="1" i="1" dirty="0"/>
              <a:t>DRAGON</a:t>
            </a:r>
            <a:r>
              <a:rPr lang="en-US" sz="1400" b="1" dirty="0"/>
              <a:t> &amp; </a:t>
            </a:r>
            <a:r>
              <a:rPr lang="en-US" sz="1400" b="1" i="1" dirty="0"/>
              <a:t>MELIORA</a:t>
            </a:r>
            <a:r>
              <a:rPr lang="en-US" sz="14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S. X. Hu and V. V. Karasiev maintained the collaboration with Prof. Q. Yu (RIT) with a sub-award of ~$50,000 from LLE’s CA to support Machine-Learning studies for HED physics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64676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962" y="198191"/>
            <a:ext cx="8101851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HEDP-Theory Group members have continued engaging and serving the broad physics community in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039" y="998796"/>
            <a:ext cx="80908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M. Ghosh  [Horton Fellow] chaired a session at 2022 APS-March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J. </a:t>
            </a:r>
            <a:r>
              <a:rPr lang="en-US" sz="1200" b="1" dirty="0" err="1"/>
              <a:t>Hinz</a:t>
            </a:r>
            <a:r>
              <a:rPr lang="en-US" sz="1200" b="1" dirty="0"/>
              <a:t> [Horton Fellow] reviewed and helped review papers from PRL and Frontiers in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V. V. Karasev chaired a session at APS-DPP-2022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S. X. Hu chaired two sessions at APS-DPP-2022 meeting; He also co-organized the mini-conference on “</a:t>
            </a:r>
            <a:r>
              <a:rPr lang="en-US" sz="1200" b="1" i="1" dirty="0"/>
              <a:t>transport properties of HED plasmas</a:t>
            </a:r>
            <a:r>
              <a:rPr lang="en-US" sz="1200" b="1" dirty="0"/>
              <a:t>” at the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S. X. Hu has been co-organizing the 2</a:t>
            </a:r>
            <a:r>
              <a:rPr lang="en-US" sz="1200" b="1" baseline="30000" dirty="0"/>
              <a:t>nd</a:t>
            </a:r>
            <a:r>
              <a:rPr lang="en-US" sz="1200" b="1" dirty="0"/>
              <a:t> Plasma Transport Workshop with national lab folks, which is to be held in June,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V. V. Karasev reviewed papers for Phys. Rev. X, Phys. Rev. Lett., Phys. Rev. B, Philosophical Transactions of the Royal Society A, Journal of Chemical Theory and Computation, Journal of Chemical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S. Zhang reviewed proposal/papers for NSF, Nature, Nature Physics, PRL, PRB, PRE…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D. I. Mihaylov reviewed a paper for Nature Communications, Computer Physics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N. R. Shaffer reviewed papers for </a:t>
            </a:r>
            <a:r>
              <a:rPr lang="en-US" sz="1200" b="1" dirty="0" err="1"/>
              <a:t>PoP</a:t>
            </a:r>
            <a:r>
              <a:rPr lang="en-US" sz="1200" b="1" dirty="0"/>
              <a:t>, PRE, Frontiers in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In 2022, the  HED-t Group hosted “virtual” visits/seminars of Prof. Frank Huo (</a:t>
            </a:r>
            <a:r>
              <a:rPr lang="en-US" sz="1200" b="1" dirty="0" err="1"/>
              <a:t>UoR</a:t>
            </a:r>
            <a:r>
              <a:rPr lang="en-US" sz="1200" b="1" dirty="0"/>
              <a:t>), Dr. Katie Hilleke (Uni. Buffalo), Ms. Tanja Kovacevic (UC-Berkeley)</a:t>
            </a:r>
          </a:p>
        </p:txBody>
      </p:sp>
    </p:spTree>
    <p:extLst>
      <p:ext uri="{BB962C8B-B14F-4D97-AF65-F5344CB8AC3E}">
        <p14:creationId xmlns:p14="http://schemas.microsoft.com/office/powerpoint/2010/main" val="279965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114" y="287974"/>
            <a:ext cx="8101851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for future improvement &amp; development……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254" y="1048806"/>
            <a:ext cx="7143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/>
              <a:t>A common project (like the CHON-FPEOS project we had in 2021) would help better connect HED-t members; This is important in particular in such a </a:t>
            </a:r>
            <a:r>
              <a:rPr lang="en-US" sz="1500" b="1" i="1" dirty="0"/>
              <a:t>pandemic-recovery</a:t>
            </a:r>
            <a:r>
              <a:rPr lang="en-US" sz="1500" b="1" dirty="0"/>
              <a:t> mode….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0000FF"/>
                </a:solidFill>
              </a:rPr>
              <a:t>We need to identify some </a:t>
            </a:r>
            <a:r>
              <a:rPr lang="en-US" sz="1500" b="1" i="1" dirty="0">
                <a:solidFill>
                  <a:srgbClr val="0000FF"/>
                </a:solidFill>
              </a:rPr>
              <a:t>common</a:t>
            </a:r>
            <a:r>
              <a:rPr lang="en-US" sz="1500" b="1" dirty="0">
                <a:solidFill>
                  <a:srgbClr val="0000FF"/>
                </a:solidFill>
              </a:rPr>
              <a:t> project(s) to work together for 2023</a:t>
            </a:r>
            <a:r>
              <a:rPr lang="en-US" sz="1500" b="1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500" b="1" dirty="0"/>
              <a:t>Creating FPEOS tables for C and/or SiO</a:t>
            </a:r>
            <a:r>
              <a:rPr lang="en-US" sz="1500" b="1" baseline="-25000" dirty="0"/>
              <a:t>2</a:t>
            </a:r>
            <a:r>
              <a:rPr lang="en-US" sz="1500" b="1" dirty="0"/>
              <a:t>??</a:t>
            </a:r>
            <a:endParaRPr lang="en-US" sz="1500" b="1" baseline="-25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500" b="1" dirty="0"/>
              <a:t>TD-DFT calculations of electron MFP for Be and C plasmas using </a:t>
            </a:r>
            <a:r>
              <a:rPr lang="en-US" sz="1500" b="1" i="1" dirty="0"/>
              <a:t>SHRED</a:t>
            </a:r>
            <a:r>
              <a:rPr lang="en-US" sz="1500" b="1" dirty="0"/>
              <a:t> code??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500" b="1" dirty="0"/>
              <a:t>……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5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0000FF"/>
                </a:solidFill>
              </a:rPr>
              <a:t>We need to continuously build our computational “</a:t>
            </a:r>
            <a:r>
              <a:rPr lang="en-US" sz="1500" b="1" i="1" dirty="0">
                <a:solidFill>
                  <a:srgbClr val="0000FF"/>
                </a:solidFill>
              </a:rPr>
              <a:t>tool-box</a:t>
            </a:r>
            <a:r>
              <a:rPr lang="en-US" sz="1500" b="1" dirty="0">
                <a:solidFill>
                  <a:srgbClr val="0000FF"/>
                </a:solidFill>
              </a:rPr>
              <a:t>” to advance HEDP research</a:t>
            </a:r>
            <a:r>
              <a:rPr lang="en-US" sz="1500" b="1" dirty="0"/>
              <a:t>: QMC, real-space DFT code, tool(s) for free-energy calculations, methods beyond mean-field DFT, tools for extreme atomic physics (besides </a:t>
            </a:r>
            <a:r>
              <a:rPr lang="en-US" sz="1500" b="1" i="1" dirty="0"/>
              <a:t>VERITAS</a:t>
            </a:r>
            <a:r>
              <a:rPr lang="en-US" sz="1500" b="1" dirty="0"/>
              <a:t>)…..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/>
              <a:t>…… </a:t>
            </a:r>
          </a:p>
        </p:txBody>
      </p:sp>
    </p:spTree>
    <p:extLst>
      <p:ext uri="{BB962C8B-B14F-4D97-AF65-F5344CB8AC3E}">
        <p14:creationId xmlns:p14="http://schemas.microsoft.com/office/powerpoint/2010/main" val="74176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911" y="141162"/>
            <a:ext cx="8246122" cy="594078"/>
          </a:xfrm>
        </p:spPr>
        <p:txBody>
          <a:bodyPr>
            <a:noAutofit/>
          </a:bodyPr>
          <a:lstStyle/>
          <a:p>
            <a:r>
              <a:rPr lang="en-US" sz="2400" u="sng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n-US" sz="24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Accomplishments &amp; Highlights for 2022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911" y="995544"/>
            <a:ext cx="7748080" cy="3924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u="sng" dirty="0">
                <a:solidFill>
                  <a:srgbClr val="FF0000"/>
                </a:solidFill>
              </a:rPr>
              <a:t>Scientific Achievements</a:t>
            </a:r>
            <a:r>
              <a:rPr lang="en-US" sz="1400" b="1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/>
              <a:t>HED-t members authored/co-authored </a:t>
            </a:r>
            <a:r>
              <a:rPr lang="en-US" sz="1300" b="1" u="sng" dirty="0">
                <a:solidFill>
                  <a:srgbClr val="0000FF"/>
                </a:solidFill>
              </a:rPr>
              <a:t>a total of 32 papers published in (submitted to) high-impact journals </a:t>
            </a:r>
            <a:r>
              <a:rPr lang="en-US" sz="1300" b="1" dirty="0"/>
              <a:t>(including 3 </a:t>
            </a:r>
            <a:r>
              <a:rPr lang="en-US" sz="1300" b="1" i="1" dirty="0"/>
              <a:t>Nat. </a:t>
            </a:r>
            <a:r>
              <a:rPr lang="en-US" sz="1300" b="1" i="1" dirty="0" err="1"/>
              <a:t>Commun</a:t>
            </a:r>
            <a:r>
              <a:rPr lang="en-US" sz="1300" b="1" i="1" dirty="0"/>
              <a:t>.</a:t>
            </a:r>
            <a:r>
              <a:rPr lang="en-US" sz="1300" b="1" dirty="0"/>
              <a:t>, 4 </a:t>
            </a:r>
            <a:r>
              <a:rPr lang="en-US" sz="1300" b="1" i="1" dirty="0"/>
              <a:t>PRL,….</a:t>
            </a:r>
            <a:r>
              <a:rPr lang="en-US" sz="1300" b="1" dirty="0"/>
              <a:t>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>
                <a:solidFill>
                  <a:srgbClr val="0000FF"/>
                </a:solidFill>
              </a:rPr>
              <a:t>An DFT-based multi-band kinetic code, </a:t>
            </a:r>
            <a:r>
              <a:rPr lang="en-US" sz="1300" b="1" i="1" dirty="0">
                <a:solidFill>
                  <a:srgbClr val="0000FF"/>
                </a:solidFill>
              </a:rPr>
              <a:t>VERITAS</a:t>
            </a:r>
            <a:r>
              <a:rPr lang="en-US" sz="1300" b="1" dirty="0">
                <a:solidFill>
                  <a:srgbClr val="0000FF"/>
                </a:solidFill>
              </a:rPr>
              <a:t>, was developed </a:t>
            </a:r>
            <a:r>
              <a:rPr lang="en-US" sz="1300" b="1" dirty="0"/>
              <a:t>and used for better understanding X-ray spectroscopy measurements of dense plasmas [</a:t>
            </a:r>
            <a:r>
              <a:rPr lang="en-US" sz="1300" b="1" i="1" dirty="0"/>
              <a:t>Nat. </a:t>
            </a:r>
            <a:r>
              <a:rPr lang="en-US" sz="1300" b="1" i="1" dirty="0" err="1"/>
              <a:t>Commun</a:t>
            </a:r>
            <a:r>
              <a:rPr lang="en-US" sz="1300" b="1" dirty="0"/>
              <a:t>.]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600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u="sng" dirty="0">
                <a:solidFill>
                  <a:srgbClr val="FF0000"/>
                </a:solidFill>
              </a:rPr>
              <a:t>Education Accomplishments</a:t>
            </a:r>
            <a:r>
              <a:rPr lang="en-US" sz="1400" b="1" dirty="0"/>
              <a:t>:</a:t>
            </a:r>
            <a:endParaRPr lang="en-US" sz="600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>
                <a:solidFill>
                  <a:srgbClr val="0000FF"/>
                </a:solidFill>
              </a:rPr>
              <a:t>Graduated the first PhD </a:t>
            </a:r>
            <a:r>
              <a:rPr lang="en-US" sz="1300" b="1" dirty="0"/>
              <a:t>(Reetam Paul), who joined LLNL and became one of NNSA’s next-generation workforce to research on energetic materials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>
                <a:solidFill>
                  <a:srgbClr val="0000FF"/>
                </a:solidFill>
              </a:rPr>
              <a:t>Four PhD students (Horton Fellows) submitted manuscripts for publications </a:t>
            </a:r>
            <a:r>
              <a:rPr lang="en-US" sz="1300" b="1" dirty="0"/>
              <a:t>this year (comparing to </a:t>
            </a:r>
            <a:r>
              <a:rPr lang="en-US" sz="1300" b="1" i="1" dirty="0"/>
              <a:t>none</a:t>
            </a:r>
            <a:r>
              <a:rPr lang="en-US" sz="1300" b="1" dirty="0"/>
              <a:t> last year), which is an encouraging sign of “recovery”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u="sng" dirty="0">
                <a:solidFill>
                  <a:srgbClr val="FF0000"/>
                </a:solidFill>
              </a:rPr>
              <a:t>Highlights for Programmatic Tasks (three are LLE’s L2-milestones)</a:t>
            </a:r>
            <a:r>
              <a:rPr lang="en-US" sz="1400" b="1" dirty="0"/>
              <a:t>:</a:t>
            </a:r>
            <a:endParaRPr lang="en-US" sz="600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>
                <a:solidFill>
                  <a:srgbClr val="0000FF"/>
                </a:solidFill>
              </a:rPr>
              <a:t>Created the CHON-FPEOS table </a:t>
            </a:r>
            <a:r>
              <a:rPr lang="en-US" sz="1300" b="1" dirty="0"/>
              <a:t>for 3D-print target material for laser imprint mitigation and better ICF target designs [</a:t>
            </a:r>
            <a:r>
              <a:rPr lang="en-US" sz="1300" b="1" i="1" dirty="0"/>
              <a:t>Phys. Rev. E</a:t>
            </a:r>
            <a:r>
              <a:rPr lang="en-US" sz="1300" b="1" dirty="0"/>
              <a:t>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/>
              <a:t> </a:t>
            </a:r>
            <a:r>
              <a:rPr lang="en-US" sz="1300" b="1" dirty="0">
                <a:solidFill>
                  <a:srgbClr val="0000FF"/>
                </a:solidFill>
              </a:rPr>
              <a:t>Finished the development of advanced T-SCAN-L xc-functional </a:t>
            </a:r>
            <a:r>
              <a:rPr lang="en-US" sz="1300" b="1" dirty="0"/>
              <a:t>for accurate simulations of WDM and HED systems [</a:t>
            </a:r>
            <a:r>
              <a:rPr lang="en-US" sz="1300" b="1" i="1" dirty="0"/>
              <a:t>Phys. Rev. B</a:t>
            </a:r>
            <a:r>
              <a:rPr lang="en-US" sz="1300" b="1" dirty="0"/>
              <a:t>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>
                <a:solidFill>
                  <a:srgbClr val="0000FF"/>
                </a:solidFill>
              </a:rPr>
              <a:t>Completed the DFT examination of iron opacity “mystery” </a:t>
            </a:r>
            <a:r>
              <a:rPr lang="en-US" sz="1300" b="1" dirty="0"/>
              <a:t>[</a:t>
            </a:r>
            <a:r>
              <a:rPr lang="en-US" sz="1300" b="1" i="1" dirty="0"/>
              <a:t>Phys. Rev. E</a:t>
            </a:r>
            <a:r>
              <a:rPr lang="en-US" sz="1300" b="1" dirty="0"/>
              <a:t>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b="1" dirty="0">
                <a:solidFill>
                  <a:srgbClr val="0000FF"/>
                </a:solidFill>
              </a:rPr>
              <a:t>Completed the theory-experiment campaign on X-ray spectroscopy of dense plasmas</a:t>
            </a:r>
            <a:r>
              <a:rPr lang="en-US" sz="1300" b="1" dirty="0"/>
              <a:t>, by using laser-driven implosions on OMEGA [</a:t>
            </a:r>
            <a:r>
              <a:rPr lang="en-US" sz="1300" b="1" i="1" dirty="0"/>
              <a:t>Nat. </a:t>
            </a:r>
            <a:r>
              <a:rPr lang="en-US" sz="1300" b="1" i="1" dirty="0" err="1"/>
              <a:t>Commun</a:t>
            </a:r>
            <a:r>
              <a:rPr lang="en-US" sz="1300" b="1" dirty="0"/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20673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Raising The Bar Cartoons and Comics - funny pictures from Cartoon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CC90E-BE71-4636-A453-DE80615FA546}"/>
              </a:ext>
            </a:extLst>
          </p:cNvPr>
          <p:cNvSpPr txBox="1"/>
          <p:nvPr/>
        </p:nvSpPr>
        <p:spPr>
          <a:xfrm>
            <a:off x="759856" y="365280"/>
            <a:ext cx="743411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00FF"/>
                </a:solidFill>
              </a:rPr>
              <a:t>Themes @ 2022</a:t>
            </a:r>
            <a:r>
              <a:rPr lang="en-US" sz="2000" b="1" i="1" dirty="0">
                <a:solidFill>
                  <a:srgbClr val="0000FF"/>
                </a:solidFill>
              </a:rPr>
              <a:t>:  “fighting </a:t>
            </a:r>
            <a:r>
              <a:rPr lang="en-US" sz="2000" b="1" i="1" dirty="0" err="1">
                <a:solidFill>
                  <a:srgbClr val="0000FF"/>
                </a:solidFill>
              </a:rPr>
              <a:t>Covid</a:t>
            </a:r>
            <a:r>
              <a:rPr lang="en-US" sz="2000" b="1" i="1" dirty="0">
                <a:solidFill>
                  <a:srgbClr val="0000FF"/>
                </a:solidFill>
              </a:rPr>
              <a:t>” &amp; “going back to normal”</a:t>
            </a:r>
          </a:p>
        </p:txBody>
      </p:sp>
      <p:pic>
        <p:nvPicPr>
          <p:cNvPr id="5126" name="Picture 6" descr="Illustration: Matt Kenyon">
            <a:extLst>
              <a:ext uri="{FF2B5EF4-FFF2-40B4-BE49-F238E27FC236}">
                <a16:creationId xmlns:a16="http://schemas.microsoft.com/office/drawing/2014/main" id="{092CD2F9-DE29-4E0F-9DC0-A8427801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50" y="1282158"/>
            <a:ext cx="4502900" cy="27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0C7B4D-E05C-42B5-BE5F-3E2BE7B8851C}"/>
              </a:ext>
            </a:extLst>
          </p:cNvPr>
          <p:cNvGrpSpPr/>
          <p:nvPr/>
        </p:nvGrpSpPr>
        <p:grpSpPr>
          <a:xfrm>
            <a:off x="681812" y="1282158"/>
            <a:ext cx="3345712" cy="3032876"/>
            <a:chOff x="747712" y="1898565"/>
            <a:chExt cx="3228865" cy="2908144"/>
          </a:xfrm>
        </p:grpSpPr>
        <p:pic>
          <p:nvPicPr>
            <p:cNvPr id="5122" name="Picture 2" descr="Illustration vector design of karateka is fighting and kicking the virus.">
              <a:extLst>
                <a:ext uri="{FF2B5EF4-FFF2-40B4-BE49-F238E27FC236}">
                  <a16:creationId xmlns:a16="http://schemas.microsoft.com/office/drawing/2014/main" id="{6EEE5D8C-086D-48A3-96CD-5BC1BB555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" y="1898565"/>
              <a:ext cx="3228865" cy="2781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3C1452-6FF1-49C4-94FB-6D2863A2ABEB}"/>
                </a:ext>
              </a:extLst>
            </p:cNvPr>
            <p:cNvSpPr txBox="1"/>
            <p:nvPr/>
          </p:nvSpPr>
          <p:spPr>
            <a:xfrm>
              <a:off x="1525716" y="4529710"/>
              <a:ext cx="16728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2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182B3D-231B-4EB2-BC1D-794218BAD443}"/>
              </a:ext>
            </a:extLst>
          </p:cNvPr>
          <p:cNvSpPr txBox="1"/>
          <p:nvPr/>
        </p:nvSpPr>
        <p:spPr>
          <a:xfrm>
            <a:off x="2118600" y="4361476"/>
            <a:ext cx="471663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Happy Holidays to everyone!!</a:t>
            </a:r>
          </a:p>
        </p:txBody>
      </p:sp>
    </p:spTree>
    <p:extLst>
      <p:ext uri="{BB962C8B-B14F-4D97-AF65-F5344CB8AC3E}">
        <p14:creationId xmlns:p14="http://schemas.microsoft.com/office/powerpoint/2010/main" val="265237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268" y="143389"/>
            <a:ext cx="8794142" cy="64346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new in 2022?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A2A48-F877-4745-98F8-BC4985FC4A4B}"/>
              </a:ext>
            </a:extLst>
          </p:cNvPr>
          <p:cNvSpPr txBox="1"/>
          <p:nvPr/>
        </p:nvSpPr>
        <p:spPr>
          <a:xfrm>
            <a:off x="287790" y="1040775"/>
            <a:ext cx="6879500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Thanks to the support from Theory Division Director &amp; LLE’s senior management, five (5) new members have joined our group in 2022: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600" b="1" dirty="0">
              <a:solidFill>
                <a:srgbClr val="0000FF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u="sng" dirty="0">
                <a:solidFill>
                  <a:srgbClr val="0000FF"/>
                </a:solidFill>
              </a:rPr>
              <a:t>Adrien Pineau </a:t>
            </a:r>
            <a:r>
              <a:rPr lang="en-US" sz="1400" b="1" u="sng" dirty="0"/>
              <a:t>(Assistant Scientist):</a:t>
            </a:r>
            <a:r>
              <a:rPr lang="en-US" sz="1400" b="1" dirty="0"/>
              <a:t> from CELIA @ France (working on V. N. </a:t>
            </a:r>
            <a:r>
              <a:rPr lang="en-US" sz="1400" b="1" dirty="0" err="1"/>
              <a:t>Goncharov’s</a:t>
            </a:r>
            <a:r>
              <a:rPr lang="en-US" sz="1400" b="1" dirty="0"/>
              <a:t> ARPA-E project)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u="sng" dirty="0">
                <a:solidFill>
                  <a:srgbClr val="0000FF"/>
                </a:solidFill>
              </a:rPr>
              <a:t>Brennan Arnold </a:t>
            </a:r>
            <a:r>
              <a:rPr lang="en-US" sz="1400" b="1" u="sng" dirty="0"/>
              <a:t>(Horton Fellow)</a:t>
            </a:r>
            <a:r>
              <a:rPr lang="en-US" sz="1400" b="1" dirty="0"/>
              <a:t>: PhD student from </a:t>
            </a:r>
            <a:r>
              <a:rPr lang="en-US" sz="1400" b="1" dirty="0" err="1"/>
              <a:t>UoR’s</a:t>
            </a:r>
            <a:r>
              <a:rPr lang="en-US" sz="1400" b="1" dirty="0"/>
              <a:t> PAS (advised by S. X. Hu; working on HED/white-dwarf physics)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u="sng" dirty="0">
                <a:solidFill>
                  <a:srgbClr val="0000FF"/>
                </a:solidFill>
              </a:rPr>
              <a:t>Justin D’Souza </a:t>
            </a:r>
            <a:r>
              <a:rPr lang="en-US" sz="1400" b="1" u="sng" dirty="0"/>
              <a:t>(Horton Fellow)</a:t>
            </a:r>
            <a:r>
              <a:rPr lang="en-US" sz="1400" b="1" dirty="0"/>
              <a:t>: PhD student from </a:t>
            </a:r>
            <a:r>
              <a:rPr lang="en-US" sz="1400" b="1" dirty="0" err="1"/>
              <a:t>UoR’s</a:t>
            </a:r>
            <a:r>
              <a:rPr lang="en-US" sz="1400" b="1" dirty="0"/>
              <a:t> PAS (advised by S. Zhang; working on large-scale MD simulations)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u="sng" dirty="0">
                <a:solidFill>
                  <a:srgbClr val="0000FF"/>
                </a:solidFill>
              </a:rPr>
              <a:t>Dylan Durkee </a:t>
            </a:r>
            <a:r>
              <a:rPr lang="en-US" sz="1400" b="1" u="sng" dirty="0"/>
              <a:t>(CMAP Fellow)</a:t>
            </a:r>
            <a:r>
              <a:rPr lang="en-US" sz="1400" b="1" dirty="0"/>
              <a:t>: PhD student from </a:t>
            </a:r>
            <a:r>
              <a:rPr lang="en-US" sz="1400" b="1" dirty="0" err="1"/>
              <a:t>UoR’s</a:t>
            </a:r>
            <a:r>
              <a:rPr lang="en-US" sz="1400" b="1" dirty="0"/>
              <a:t> PAS (advised by S. X. Hu; working on CO2 properties under pressure)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u="sng" dirty="0">
                <a:solidFill>
                  <a:srgbClr val="0000FF"/>
                </a:solidFill>
              </a:rPr>
              <a:t>John Cappelletti </a:t>
            </a:r>
            <a:r>
              <a:rPr lang="en-US" sz="1400" b="1" u="sng" dirty="0"/>
              <a:t>(1</a:t>
            </a:r>
            <a:r>
              <a:rPr lang="en-US" sz="1400" b="1" u="sng" baseline="30000" dirty="0"/>
              <a:t>st</a:t>
            </a:r>
            <a:r>
              <a:rPr lang="en-US" sz="1400" b="1" u="sng" dirty="0"/>
              <a:t> year)</a:t>
            </a:r>
            <a:r>
              <a:rPr lang="en-US" sz="1400" b="1" dirty="0"/>
              <a:t>: PhD student from </a:t>
            </a:r>
            <a:r>
              <a:rPr lang="en-US" sz="1400" b="1" dirty="0" err="1"/>
              <a:t>UoR’s</a:t>
            </a:r>
            <a:r>
              <a:rPr lang="en-US" sz="1400" b="1" dirty="0"/>
              <a:t> ME </a:t>
            </a:r>
          </a:p>
          <a:p>
            <a:pPr lvl="1"/>
            <a:r>
              <a:rPr lang="en-US" sz="1400" b="1" dirty="0"/>
              <a:t>      (advised by S. X. Hu; working on our real-space DFT code: </a:t>
            </a:r>
            <a:r>
              <a:rPr lang="en-US" sz="1400" b="1" i="1" dirty="0"/>
              <a:t>MELIORA</a:t>
            </a:r>
            <a:r>
              <a:rPr lang="en-US" sz="1400" b="1" dirty="0"/>
              <a:t> 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991D47-034E-40EA-844B-1A77DD966B75}"/>
              </a:ext>
            </a:extLst>
          </p:cNvPr>
          <p:cNvGrpSpPr/>
          <p:nvPr/>
        </p:nvGrpSpPr>
        <p:grpSpPr>
          <a:xfrm>
            <a:off x="7214722" y="1485631"/>
            <a:ext cx="1612498" cy="3367246"/>
            <a:chOff x="6598164" y="1302882"/>
            <a:chExt cx="1612498" cy="3367246"/>
          </a:xfrm>
        </p:grpSpPr>
        <p:pic>
          <p:nvPicPr>
            <p:cNvPr id="2050" name="Picture 2" descr="Adrien Pineal">
              <a:extLst>
                <a:ext uri="{FF2B5EF4-FFF2-40B4-BE49-F238E27FC236}">
                  <a16:creationId xmlns:a16="http://schemas.microsoft.com/office/drawing/2014/main" id="{99AD0B13-FE3F-48CC-93C1-7BC709333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164" y="1302882"/>
              <a:ext cx="548021" cy="82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rennan Arnold">
              <a:extLst>
                <a:ext uri="{FF2B5EF4-FFF2-40B4-BE49-F238E27FC236}">
                  <a16:creationId xmlns:a16="http://schemas.microsoft.com/office/drawing/2014/main" id="{0266D349-0991-4DD9-AB78-42C2F7F7C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164" y="1915411"/>
              <a:ext cx="474381" cy="71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Justin D’Souza">
              <a:extLst>
                <a:ext uri="{FF2B5EF4-FFF2-40B4-BE49-F238E27FC236}">
                  <a16:creationId xmlns:a16="http://schemas.microsoft.com/office/drawing/2014/main" id="{0D465E3D-C327-439B-ADED-8A2B54C0E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977" y="2475221"/>
              <a:ext cx="520685" cy="78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Dylan Durkee">
              <a:extLst>
                <a:ext uri="{FF2B5EF4-FFF2-40B4-BE49-F238E27FC236}">
                  <a16:creationId xmlns:a16="http://schemas.microsoft.com/office/drawing/2014/main" id="{DDE6D43F-74C5-4BF0-986E-E9A26D96F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956" y="3173755"/>
              <a:ext cx="548021" cy="82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John Cappelletti">
              <a:extLst>
                <a:ext uri="{FF2B5EF4-FFF2-40B4-BE49-F238E27FC236}">
                  <a16:creationId xmlns:a16="http://schemas.microsoft.com/office/drawing/2014/main" id="{4D9C416B-A0B0-4FCE-A8C4-F99BB008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142" y="3848095"/>
              <a:ext cx="548022" cy="82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02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268" y="143389"/>
            <a:ext cx="8794142" cy="64346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new in 2022? (</a:t>
            </a:r>
            <a:r>
              <a:rPr lang="en-US" sz="2000" i="1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en-US" sz="20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A2A48-F877-4745-98F8-BC4985FC4A4B}"/>
              </a:ext>
            </a:extLst>
          </p:cNvPr>
          <p:cNvSpPr txBox="1"/>
          <p:nvPr/>
        </p:nvSpPr>
        <p:spPr>
          <a:xfrm>
            <a:off x="734784" y="991275"/>
            <a:ext cx="743766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00FF"/>
                </a:solidFill>
              </a:rPr>
              <a:t>Deyan </a:t>
            </a:r>
            <a:r>
              <a:rPr lang="en-US" sz="1500" b="1" u="sng" dirty="0" err="1">
                <a:solidFill>
                  <a:srgbClr val="0000FF"/>
                </a:solidFill>
              </a:rPr>
              <a:t>Mihaylov</a:t>
            </a:r>
            <a:r>
              <a:rPr lang="en-US" sz="1500" b="1" u="sng" dirty="0">
                <a:solidFill>
                  <a:srgbClr val="0000FF"/>
                </a:solidFill>
              </a:rPr>
              <a:t> </a:t>
            </a:r>
            <a:r>
              <a:rPr lang="en-US" sz="1500" b="1" dirty="0">
                <a:solidFill>
                  <a:srgbClr val="0000FF"/>
                </a:solidFill>
              </a:rPr>
              <a:t>has been promoted to a staff member (Research Engineer) in the group; Congratulations to Deyan!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Our first PhD in Mechanical Engineering, </a:t>
            </a:r>
            <a:r>
              <a:rPr lang="en-US" sz="1500" b="1" u="sng" dirty="0">
                <a:solidFill>
                  <a:srgbClr val="0000FF"/>
                </a:solidFill>
              </a:rPr>
              <a:t>Reetam Paul </a:t>
            </a:r>
            <a:r>
              <a:rPr lang="en-US" sz="1500" b="1" dirty="0">
                <a:solidFill>
                  <a:srgbClr val="0000FF"/>
                </a:solidFill>
              </a:rPr>
              <a:t>(advised by S. X. Hu), was officially graduated in September/2022. Dr. Paul is now a postdoc fellow @ Lawrence Livermore National Laboratory (LLNL). </a:t>
            </a:r>
            <a:endParaRPr lang="en-US" sz="1500" b="1" dirty="0"/>
          </a:p>
        </p:txBody>
      </p:sp>
      <p:pic>
        <p:nvPicPr>
          <p:cNvPr id="4098" name="Picture 2" descr="Suxing Hu (Advisor), Reetam Paul (LLE Horton Fellow, Ph.D. 2022), Jonathan Carroll-Nellenback (Chair), Frank Huo, and Niaz Abdolrahim.">
            <a:extLst>
              <a:ext uri="{FF2B5EF4-FFF2-40B4-BE49-F238E27FC236}">
                <a16:creationId xmlns:a16="http://schemas.microsoft.com/office/drawing/2014/main" id="{207E2176-2203-46B9-BED5-521CC09F6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75" y="2569892"/>
            <a:ext cx="3005881" cy="20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963D9B-87D2-4FD8-BCA1-00E049830D77}"/>
              </a:ext>
            </a:extLst>
          </p:cNvPr>
          <p:cNvSpPr/>
          <p:nvPr/>
        </p:nvSpPr>
        <p:spPr>
          <a:xfrm>
            <a:off x="1681294" y="4508499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(</a:t>
            </a:r>
            <a:r>
              <a:rPr lang="en-US" sz="1200" b="1" i="1" dirty="0">
                <a:solidFill>
                  <a:srgbClr val="0000FF"/>
                </a:solidFill>
              </a:rPr>
              <a:t>Reetam with his PhD defense committee; photo by </a:t>
            </a:r>
            <a:r>
              <a:rPr lang="en-US" sz="1200" b="1" dirty="0">
                <a:solidFill>
                  <a:srgbClr val="0000FF"/>
                </a:solidFill>
              </a:rPr>
              <a:t>Eugene Kowaluk</a:t>
            </a:r>
            <a:r>
              <a:rPr lang="en-US" sz="1200" b="1" i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855" y="141162"/>
            <a:ext cx="7090834" cy="594078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keep making progress in science and education, though we’re still in the </a:t>
            </a:r>
            <a:r>
              <a:rPr lang="en-US" sz="2200" i="1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pandemic-recovery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080" y="998438"/>
            <a:ext cx="8180794" cy="3816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/>
              <a:t>Published/Submitted </a:t>
            </a:r>
            <a:r>
              <a:rPr lang="en-US" sz="1400" b="1" u="sng" dirty="0">
                <a:solidFill>
                  <a:srgbClr val="0000FF"/>
                </a:solidFill>
              </a:rPr>
              <a:t>12 first-authored papers </a:t>
            </a:r>
            <a:r>
              <a:rPr lang="en-US" sz="1400" b="1" dirty="0"/>
              <a:t>(including 1 </a:t>
            </a:r>
            <a:r>
              <a:rPr lang="en-US" sz="1400" b="1" i="1" dirty="0"/>
              <a:t>Nat. </a:t>
            </a:r>
            <a:r>
              <a:rPr lang="en-US" sz="1400" b="1" i="1" dirty="0" err="1"/>
              <a:t>Commun</a:t>
            </a:r>
            <a:r>
              <a:rPr lang="en-US" sz="1400" b="1" i="1" dirty="0"/>
              <a:t>.</a:t>
            </a:r>
            <a:r>
              <a:rPr lang="en-US" sz="1400" b="1" dirty="0"/>
              <a:t>, 2 </a:t>
            </a:r>
            <a:r>
              <a:rPr lang="en-US" sz="1400" b="1" i="1" dirty="0"/>
              <a:t>PRL, 7 PRB/PRE/PRM/PRR</a:t>
            </a:r>
            <a:r>
              <a:rPr lang="en-US" sz="1400" b="1" dirty="0"/>
              <a:t>, 1 </a:t>
            </a:r>
            <a:r>
              <a:rPr lang="en-US" sz="1400" b="1" i="1" dirty="0"/>
              <a:t>JPCM</a:t>
            </a:r>
            <a:r>
              <a:rPr lang="en-US" sz="1400" b="1" dirty="0"/>
              <a:t>, 1 </a:t>
            </a:r>
            <a:r>
              <a:rPr lang="en-US" sz="1400" b="1" i="1" dirty="0"/>
              <a:t>JAP</a:t>
            </a:r>
            <a:r>
              <a:rPr lang="en-US" sz="1400" b="1" dirty="0"/>
              <a:t>), including </a:t>
            </a:r>
            <a:r>
              <a:rPr lang="en-US" sz="1400" b="1" u="sng" dirty="0">
                <a:solidFill>
                  <a:srgbClr val="0000FF"/>
                </a:solidFill>
              </a:rPr>
              <a:t>4 papers </a:t>
            </a:r>
            <a:r>
              <a:rPr lang="en-US" sz="1400" b="1" u="sng" dirty="0" err="1">
                <a:solidFill>
                  <a:srgbClr val="0000FF"/>
                </a:solidFill>
              </a:rPr>
              <a:t>ar</a:t>
            </a:r>
            <a:r>
              <a:rPr lang="en-US" sz="1400" b="1" u="sng" dirty="0">
                <a:solidFill>
                  <a:srgbClr val="0000FF"/>
                </a:solidFill>
              </a:rPr>
              <a:t> from PhD students</a:t>
            </a:r>
            <a:r>
              <a:rPr lang="en-US" sz="1400" b="1" dirty="0">
                <a:solidFill>
                  <a:srgbClr val="0000FF"/>
                </a:solidFill>
              </a:rPr>
              <a:t>!</a:t>
            </a:r>
            <a:endParaRPr lang="en-US" sz="1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Contributed to </a:t>
            </a:r>
            <a:r>
              <a:rPr lang="en-US" sz="1400" b="1" u="sng" dirty="0">
                <a:solidFill>
                  <a:srgbClr val="0000FF"/>
                </a:solidFill>
              </a:rPr>
              <a:t>20 co-authored papers </a:t>
            </a:r>
            <a:r>
              <a:rPr lang="en-US" sz="1400" b="1" dirty="0"/>
              <a:t>in 2022 (including 2 </a:t>
            </a:r>
            <a:r>
              <a:rPr lang="en-US" sz="1400" b="1" i="1" dirty="0"/>
              <a:t>Nat. </a:t>
            </a:r>
            <a:r>
              <a:rPr lang="en-US" sz="1400" b="1" i="1" dirty="0" err="1"/>
              <a:t>Commun</a:t>
            </a:r>
            <a:r>
              <a:rPr lang="en-US" sz="1400" b="1" i="1" dirty="0"/>
              <a:t>.</a:t>
            </a:r>
            <a:r>
              <a:rPr lang="en-US" sz="1400" b="1" dirty="0"/>
              <a:t>, 2 </a:t>
            </a:r>
            <a:r>
              <a:rPr lang="en-US" sz="1400" b="1" i="1" dirty="0"/>
              <a:t>PRL</a:t>
            </a:r>
            <a:r>
              <a:rPr lang="en-US" sz="1400" b="1" dirty="0"/>
              <a:t>, </a:t>
            </a:r>
            <a:r>
              <a:rPr lang="en-US" sz="1400" b="1" i="1" dirty="0"/>
              <a:t>Sci. Rep</a:t>
            </a:r>
            <a:r>
              <a:rPr lang="en-US" sz="1400" b="1" dirty="0"/>
              <a:t>., </a:t>
            </a:r>
            <a:r>
              <a:rPr lang="en-US" sz="1400" b="1" i="1" dirty="0"/>
              <a:t>PRB/PRE</a:t>
            </a:r>
            <a:r>
              <a:rPr lang="en-US" sz="1400" b="1" dirty="0"/>
              <a:t>, </a:t>
            </a:r>
            <a:r>
              <a:rPr lang="en-US" sz="1400" b="1" i="1" dirty="0"/>
              <a:t>JPCM</a:t>
            </a:r>
            <a:r>
              <a:rPr lang="en-US" sz="1400" b="1" dirty="0"/>
              <a:t>, </a:t>
            </a:r>
            <a:r>
              <a:rPr lang="en-US" sz="1400" b="1" i="1" dirty="0" err="1"/>
              <a:t>PoP</a:t>
            </a:r>
            <a:r>
              <a:rPr lang="en-US" sz="1400" b="1" dirty="0"/>
              <a:t>, </a:t>
            </a:r>
            <a:r>
              <a:rPr lang="en-US" sz="1400" b="1" i="1" dirty="0"/>
              <a:t>etc</a:t>
            </a:r>
            <a:r>
              <a:rPr lang="en-US" sz="1400" b="1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Collaborations with </a:t>
            </a:r>
            <a:r>
              <a:rPr lang="en-US" sz="1400" b="1" dirty="0">
                <a:solidFill>
                  <a:srgbClr val="0000FF"/>
                </a:solidFill>
              </a:rPr>
              <a:t>LLE Groups of </a:t>
            </a:r>
            <a:r>
              <a:rPr lang="en-US" sz="1400" b="1" dirty="0" err="1">
                <a:solidFill>
                  <a:srgbClr val="0000FF"/>
                </a:solidFill>
              </a:rPr>
              <a:t>HEDx</a:t>
            </a:r>
            <a:r>
              <a:rPr lang="en-US" sz="1400" b="1" dirty="0">
                <a:solidFill>
                  <a:srgbClr val="0000FF"/>
                </a:solidFill>
              </a:rPr>
              <a:t>/IM/LPI/Optical-Materials, as well as National Labs and other Universities </a:t>
            </a:r>
            <a:r>
              <a:rPr lang="en-US" sz="1400" b="1" dirty="0"/>
              <a:t>have been continuously strengthened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Group Scientists gave </a:t>
            </a:r>
            <a:r>
              <a:rPr lang="en-US" sz="1400" b="1" dirty="0">
                <a:solidFill>
                  <a:srgbClr val="0000FF"/>
                </a:solidFill>
              </a:rPr>
              <a:t>Plenary/Invited Talks </a:t>
            </a:r>
            <a:r>
              <a:rPr lang="en-US" sz="1400" b="1" dirty="0"/>
              <a:t>at conferences/workshops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 three-year </a:t>
            </a:r>
            <a:r>
              <a:rPr lang="en-US" sz="1400" b="1" dirty="0">
                <a:solidFill>
                  <a:srgbClr val="0000FF"/>
                </a:solidFill>
              </a:rPr>
              <a:t>NSF grant of $450,000 was secured </a:t>
            </a:r>
            <a:r>
              <a:rPr lang="en-US" sz="1400" b="1" dirty="0"/>
              <a:t>to support advanced free-energy density functional development for HED applications </a:t>
            </a:r>
            <a:r>
              <a:rPr lang="en-US" sz="1300" b="1" dirty="0"/>
              <a:t>(PI: Valentin Karasev; Co-PI: Suxing Hu).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Lianming Hu won the Discover Award</a:t>
            </a:r>
            <a:r>
              <a:rPr lang="en-US" sz="1400" b="1" dirty="0"/>
              <a:t> for undergraduate research from </a:t>
            </a:r>
            <a:r>
              <a:rPr lang="en-US" sz="1400" b="1" dirty="0" err="1"/>
              <a:t>UoR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0000FF"/>
                </a:solidFill>
              </a:rPr>
              <a:t>DEI efforts</a:t>
            </a:r>
            <a:r>
              <a:rPr lang="en-US" sz="1400" b="1" dirty="0"/>
              <a:t>: DEI seminar to the group occurred in the summer of 2022; Our PhD student Maitrayee Ghosh was encouraged to sit in </a:t>
            </a:r>
            <a:r>
              <a:rPr lang="en-US" sz="1400" b="1" u="sng" dirty="0"/>
              <a:t>LLE’s DEI Council</a:t>
            </a:r>
            <a:r>
              <a:rPr lang="en-US" sz="1400" b="1" dirty="0"/>
              <a:t>; K. </a:t>
            </a:r>
            <a:r>
              <a:rPr lang="en-US" sz="1400" b="1" dirty="0" err="1"/>
              <a:t>Nicols</a:t>
            </a:r>
            <a:r>
              <a:rPr lang="en-US" sz="1400" b="1" dirty="0"/>
              <a:t> &amp; S. X. Hu </a:t>
            </a:r>
            <a:r>
              <a:rPr lang="en-US" sz="1400" b="1"/>
              <a:t>gave lectures </a:t>
            </a:r>
            <a:r>
              <a:rPr lang="en-US" sz="1400" b="1" dirty="0"/>
              <a:t>to </a:t>
            </a:r>
            <a:r>
              <a:rPr lang="en-US" sz="1400" b="1"/>
              <a:t>LLE’s BEST </a:t>
            </a:r>
            <a:r>
              <a:rPr lang="en-US" sz="1400" b="1" dirty="0"/>
              <a:t>high-school program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2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40" y="85968"/>
            <a:ext cx="7394060" cy="643467"/>
          </a:xfrm>
        </p:spPr>
        <p:txBody>
          <a:bodyPr>
            <a:noAutofit/>
          </a:bodyPr>
          <a:lstStyle/>
          <a:p>
            <a:r>
              <a:rPr lang="en-US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(12) first-authored papers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published (or submitted) by HED-t members* in 2022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840" y="1021008"/>
            <a:ext cx="842333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N. R. Shaffer</a:t>
            </a:r>
            <a:r>
              <a:rPr lang="en-US" sz="1200" dirty="0"/>
              <a:t> and C. E. Starrett</a:t>
            </a:r>
            <a:r>
              <a:rPr lang="en-US" sz="1200" i="1" dirty="0"/>
              <a:t>, “Dense plasma opacity via the multiple-scattering method”,</a:t>
            </a:r>
            <a:r>
              <a:rPr lang="en-US" sz="1200" dirty="0"/>
              <a:t>  </a:t>
            </a:r>
            <a:r>
              <a:rPr lang="en-US" sz="1200" u="sng" dirty="0">
                <a:solidFill>
                  <a:srgbClr val="0000FF"/>
                </a:solidFill>
              </a:rPr>
              <a:t>Phys. Rev. E </a:t>
            </a:r>
            <a:r>
              <a:rPr lang="en-US" sz="1200" b="1" u="sng" dirty="0">
                <a:solidFill>
                  <a:srgbClr val="0000FF"/>
                </a:solidFill>
              </a:rPr>
              <a:t>105</a:t>
            </a:r>
            <a:r>
              <a:rPr lang="en-US" sz="1200" u="sng" dirty="0">
                <a:solidFill>
                  <a:srgbClr val="0000FF"/>
                </a:solidFill>
              </a:rPr>
              <a:t>, 015203 (2022).</a:t>
            </a:r>
          </a:p>
          <a:p>
            <a:pPr marL="228600" indent="-228600">
              <a:buFont typeface="+mj-lt"/>
              <a:buAutoNum type="arabicPeriod"/>
            </a:pPr>
            <a:endParaRPr lang="en-US" sz="1200" u="sng" dirty="0">
              <a:solidFill>
                <a:srgbClr val="0000FF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V. V. Karasiev</a:t>
            </a:r>
            <a:r>
              <a:rPr lang="en-US" sz="1200" dirty="0"/>
              <a:t>,</a:t>
            </a:r>
            <a:r>
              <a:rPr lang="en-US" sz="1200" u="sng" dirty="0"/>
              <a:t> D. I. Mihaylov</a:t>
            </a:r>
            <a:r>
              <a:rPr lang="en-US" sz="1200" dirty="0"/>
              <a:t>, </a:t>
            </a:r>
            <a:r>
              <a:rPr lang="en-US" sz="1200" u="sng" dirty="0"/>
              <a:t>S. X. Hu,</a:t>
            </a:r>
            <a:r>
              <a:rPr lang="en-US" sz="1200" dirty="0"/>
              <a:t> “</a:t>
            </a:r>
            <a:r>
              <a:rPr lang="en-US" sz="1200" i="1" dirty="0"/>
              <a:t>Meta-GGA exchange-correlation free-energy density functional to achieve unprecedented accuracy for warm-dense-matter simulations</a:t>
            </a:r>
            <a:r>
              <a:rPr lang="en-US" sz="1200" dirty="0"/>
              <a:t>”</a:t>
            </a:r>
            <a:r>
              <a:rPr lang="en-US" sz="1200" i="1" dirty="0"/>
              <a:t>, </a:t>
            </a:r>
            <a:r>
              <a:rPr lang="en-US" sz="1200" u="sng" dirty="0">
                <a:solidFill>
                  <a:srgbClr val="0000FF"/>
                </a:solidFill>
              </a:rPr>
              <a:t>Phys. Rev. B</a:t>
            </a:r>
            <a:r>
              <a:rPr lang="en-US" sz="1200" b="1" u="sng" dirty="0">
                <a:solidFill>
                  <a:srgbClr val="0000FF"/>
                </a:solidFill>
              </a:rPr>
              <a:t> 105</a:t>
            </a:r>
            <a:r>
              <a:rPr lang="en-US" sz="1200" u="sng" dirty="0">
                <a:solidFill>
                  <a:srgbClr val="0000FF"/>
                </a:solidFill>
              </a:rPr>
              <a:t>, L081109 (2022).</a:t>
            </a:r>
          </a:p>
          <a:p>
            <a:pPr marL="228600" indent="-228600">
              <a:buFont typeface="+mj-lt"/>
              <a:buAutoNum type="arabicPeriod"/>
            </a:pPr>
            <a:endParaRPr lang="en-US" sz="1200" u="sng" dirty="0"/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S. Zhang</a:t>
            </a:r>
            <a:r>
              <a:rPr lang="en-US" sz="1200" dirty="0"/>
              <a:t>, M. A. Morales, R. </a:t>
            </a:r>
            <a:r>
              <a:rPr lang="en-US" sz="1200" dirty="0" err="1"/>
              <a:t>Jeanloz</a:t>
            </a:r>
            <a:r>
              <a:rPr lang="en-US" sz="1200" dirty="0"/>
              <a:t>, M. </a:t>
            </a:r>
            <a:r>
              <a:rPr lang="en-US" sz="1200" dirty="0" err="1"/>
              <a:t>Millot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E Zurek, “</a:t>
            </a:r>
            <a:r>
              <a:rPr lang="en-US" sz="1200" i="1" dirty="0"/>
              <a:t>Nature of the bonded-to-atomic transition in liquid silica to </a:t>
            </a:r>
            <a:r>
              <a:rPr lang="en-US" sz="1200" i="1" dirty="0" err="1"/>
              <a:t>TPa</a:t>
            </a:r>
            <a:r>
              <a:rPr lang="en-US" sz="1200" i="1" dirty="0"/>
              <a:t> pressures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J. Appl. Phys. </a:t>
            </a:r>
            <a:r>
              <a:rPr lang="en-US" sz="1200" b="1" u="sng" dirty="0">
                <a:solidFill>
                  <a:srgbClr val="0000FF"/>
                </a:solidFill>
              </a:rPr>
              <a:t>131</a:t>
            </a:r>
            <a:r>
              <a:rPr lang="en-US" sz="1200" u="sng" dirty="0">
                <a:solidFill>
                  <a:srgbClr val="0000FF"/>
                </a:solidFill>
              </a:rPr>
              <a:t>, 071101 (2022).</a:t>
            </a:r>
            <a:endParaRPr lang="en-US" sz="600" dirty="0"/>
          </a:p>
          <a:p>
            <a:pPr marL="228600" indent="-228600">
              <a:buFont typeface="+mj-lt"/>
              <a:buAutoNum type="arabicPeriod"/>
            </a:pPr>
            <a:endParaRPr lang="en-US" sz="1200" u="sng" dirty="0"/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S. Zhang</a:t>
            </a:r>
            <a:r>
              <a:rPr lang="en-US" sz="1200" dirty="0"/>
              <a:t>, D. E. </a:t>
            </a:r>
            <a:r>
              <a:rPr lang="en-US" sz="1200" dirty="0" err="1"/>
              <a:t>Fratanduono</a:t>
            </a:r>
            <a:r>
              <a:rPr lang="en-US" sz="1200" dirty="0"/>
              <a:t>, M. C. Marshall, J. R. </a:t>
            </a:r>
            <a:r>
              <a:rPr lang="en-US" sz="1200" dirty="0" err="1"/>
              <a:t>Rygg</a:t>
            </a:r>
            <a:r>
              <a:rPr lang="en-US" sz="1200" dirty="0"/>
              <a:t>, Amy E. </a:t>
            </a:r>
            <a:r>
              <a:rPr lang="en-US" sz="1200" dirty="0" err="1"/>
              <a:t>Lazicki</a:t>
            </a:r>
            <a:r>
              <a:rPr lang="en-US" sz="1200" dirty="0"/>
              <a:t>, A. </a:t>
            </a:r>
            <a:r>
              <a:rPr lang="en-US" sz="1200" dirty="0" err="1"/>
              <a:t>Shvydky</a:t>
            </a:r>
            <a:r>
              <a:rPr lang="en-US" sz="1200" dirty="0"/>
              <a:t>, D. </a:t>
            </a:r>
            <a:r>
              <a:rPr lang="en-US" sz="1200" dirty="0" err="1"/>
              <a:t>Haberberger</a:t>
            </a:r>
            <a:r>
              <a:rPr lang="en-US" sz="1200" dirty="0"/>
              <a:t>, V. N. </a:t>
            </a:r>
            <a:r>
              <a:rPr lang="en-US" sz="1200" dirty="0" err="1"/>
              <a:t>Goncharov</a:t>
            </a:r>
            <a:r>
              <a:rPr lang="en-US" sz="1200" dirty="0"/>
              <a:t>, T. R. </a:t>
            </a:r>
            <a:r>
              <a:rPr lang="en-US" sz="1200" dirty="0" err="1"/>
              <a:t>Boehly</a:t>
            </a:r>
            <a:r>
              <a:rPr lang="en-US" sz="1200" dirty="0"/>
              <a:t>, G. W. Collins, and </a:t>
            </a:r>
            <a:r>
              <a:rPr lang="en-US" sz="1200" u="sng" dirty="0"/>
              <a:t>S. X. Hu,</a:t>
            </a:r>
            <a:r>
              <a:rPr lang="en-US" sz="1200" dirty="0"/>
              <a:t> “</a:t>
            </a:r>
            <a:r>
              <a:rPr lang="en-US" sz="1200" i="1" dirty="0"/>
              <a:t>Species separation in polystyrene shock release evidenced by molecular-dynamics simulations and laser-drive experiments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Res. 4, 013126 (2022).</a:t>
            </a:r>
          </a:p>
          <a:p>
            <a:pPr marL="228600" indent="-228600">
              <a:buFont typeface="+mj-lt"/>
              <a:buAutoNum type="arabicPeriod"/>
            </a:pPr>
            <a:endParaRPr lang="en-US" sz="1200" u="sng" dirty="0"/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S. Zhang</a:t>
            </a:r>
            <a:r>
              <a:rPr lang="en-US" sz="1200" dirty="0"/>
              <a:t>, </a:t>
            </a:r>
            <a:r>
              <a:rPr lang="en-US" sz="1200" u="sng" dirty="0"/>
              <a:t>Valentin V. Karasiev</a:t>
            </a:r>
            <a:r>
              <a:rPr lang="en-US" sz="1200" dirty="0"/>
              <a:t>, </a:t>
            </a:r>
            <a:r>
              <a:rPr lang="en-US" sz="1200" u="sng" dirty="0"/>
              <a:t>Nathaniel Shaffer</a:t>
            </a:r>
            <a:r>
              <a:rPr lang="en-US" sz="1200" dirty="0"/>
              <a:t>, </a:t>
            </a:r>
            <a:r>
              <a:rPr lang="en-US" sz="1200" u="sng" dirty="0"/>
              <a:t>Deyan I. Mihaylov</a:t>
            </a:r>
            <a:r>
              <a:rPr lang="en-US" sz="1200" dirty="0"/>
              <a:t>, </a:t>
            </a:r>
            <a:r>
              <a:rPr lang="en-US" sz="1200" u="sng" dirty="0"/>
              <a:t>Katarina Nichols</a:t>
            </a:r>
            <a:r>
              <a:rPr lang="en-US" sz="1200" dirty="0"/>
              <a:t>, </a:t>
            </a:r>
            <a:r>
              <a:rPr lang="en-US" sz="1200" u="sng" dirty="0"/>
              <a:t>Reetam Paul</a:t>
            </a:r>
            <a:r>
              <a:rPr lang="en-US" sz="1200" dirty="0"/>
              <a:t>, </a:t>
            </a:r>
            <a:r>
              <a:rPr lang="en-US" sz="1200" u="sng" dirty="0"/>
              <a:t>R.M.N. Goshadze</a:t>
            </a:r>
            <a:r>
              <a:rPr lang="en-US" sz="1200" dirty="0"/>
              <a:t>, </a:t>
            </a:r>
            <a:r>
              <a:rPr lang="en-US" sz="1200" u="sng" dirty="0"/>
              <a:t>Maitrayee Ghosh</a:t>
            </a:r>
            <a:r>
              <a:rPr lang="en-US" sz="1200" dirty="0"/>
              <a:t>, </a:t>
            </a:r>
            <a:r>
              <a:rPr lang="en-US" sz="1200" u="sng" dirty="0"/>
              <a:t>Joshua Hinz</a:t>
            </a:r>
            <a:r>
              <a:rPr lang="en-US" sz="1200" dirty="0"/>
              <a:t>, Reuben Epstein, Stefan Goedecker, and </a:t>
            </a:r>
            <a:r>
              <a:rPr lang="en-US" sz="1200" u="sng" dirty="0"/>
              <a:t>S. X. Hu</a:t>
            </a:r>
            <a:r>
              <a:rPr lang="en-US" sz="1200" dirty="0"/>
              <a:t>. “</a:t>
            </a:r>
            <a:r>
              <a:rPr lang="en-US" sz="1200" i="1" dirty="0"/>
              <a:t>First-principles equation of state of CHON resin for inertial confinement fusion applications</a:t>
            </a:r>
            <a:r>
              <a:rPr lang="en-US" sz="1200" dirty="0"/>
              <a:t>”. </a:t>
            </a:r>
            <a:r>
              <a:rPr lang="en-US" sz="1200" u="sng" dirty="0">
                <a:solidFill>
                  <a:srgbClr val="0000FF"/>
                </a:solidFill>
              </a:rPr>
              <a:t>Phys. Rev. E </a:t>
            </a:r>
            <a:r>
              <a:rPr lang="en-US" sz="1200" b="1" u="sng" dirty="0">
                <a:solidFill>
                  <a:srgbClr val="0000FF"/>
                </a:solidFill>
              </a:rPr>
              <a:t>106</a:t>
            </a:r>
            <a:r>
              <a:rPr lang="en-US" sz="1200" u="sng" dirty="0">
                <a:solidFill>
                  <a:srgbClr val="0000FF"/>
                </a:solidFill>
              </a:rPr>
              <a:t>, 045207 (2022).</a:t>
            </a:r>
          </a:p>
          <a:p>
            <a:pPr marL="228600" indent="-228600">
              <a:buFont typeface="+mj-lt"/>
              <a:buAutoNum type="arabicPeriod"/>
            </a:pPr>
            <a:endParaRPr lang="en-US" sz="1200" u="sng" dirty="0">
              <a:solidFill>
                <a:srgbClr val="0000FF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A. Pineau</a:t>
            </a:r>
            <a:r>
              <a:rPr lang="en-US" sz="1200" dirty="0"/>
              <a:t>, K. R. P. Kafka, S. G. Demos, T. Z. Kosc, V. N. Goncharov, </a:t>
            </a:r>
            <a:r>
              <a:rPr lang="en-US" sz="1200" u="sng" dirty="0"/>
              <a:t>S. X. Hu</a:t>
            </a:r>
            <a:r>
              <a:rPr lang="en-US" sz="1200" dirty="0"/>
              <a:t>, G. Duchateau, “Benchmarking solid-to-plasma transition modeling for inertial confinement fusion laser-imprint with a pump-probe experiment”, </a:t>
            </a:r>
            <a:r>
              <a:rPr lang="en-US" sz="1200" u="sng" dirty="0">
                <a:solidFill>
                  <a:srgbClr val="0000FF"/>
                </a:solidFill>
              </a:rPr>
              <a:t>Phys. Rev. Res. 4, 033178 (2022).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ABC68B-F498-45D8-80DC-D89FFCBE4299}"/>
              </a:ext>
            </a:extLst>
          </p:cNvPr>
          <p:cNvSpPr/>
          <p:nvPr/>
        </p:nvSpPr>
        <p:spPr>
          <a:xfrm>
            <a:off x="2425579" y="4866501"/>
            <a:ext cx="1511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*underlined authors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259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555" y="1163966"/>
            <a:ext cx="8282769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US" sz="1200" u="sng" dirty="0"/>
              <a:t>S. X. Hu</a:t>
            </a:r>
            <a:r>
              <a:rPr lang="en-US" sz="1200" dirty="0"/>
              <a:t>, David T Bishel, David A Chin, Philip M Nilson, </a:t>
            </a:r>
            <a:r>
              <a:rPr lang="en-US" sz="1200" u="sng" dirty="0"/>
              <a:t>Valentin V Karasiev</a:t>
            </a:r>
            <a:r>
              <a:rPr lang="en-US" sz="1200" dirty="0"/>
              <a:t>, Igor E Golovkin, Ming Gu, Stephanie B Hansen, </a:t>
            </a:r>
            <a:r>
              <a:rPr lang="en-US" sz="1200" u="sng" dirty="0"/>
              <a:t>Deyan I Mihaylov</a:t>
            </a:r>
            <a:r>
              <a:rPr lang="en-US" sz="1200" dirty="0"/>
              <a:t>, </a:t>
            </a:r>
            <a:r>
              <a:rPr lang="en-US" sz="1200" u="sng" dirty="0"/>
              <a:t>Nathaniel R Shaffer</a:t>
            </a:r>
            <a:r>
              <a:rPr lang="en-US" sz="1200" dirty="0"/>
              <a:t>, </a:t>
            </a:r>
            <a:r>
              <a:rPr lang="en-US" sz="1200" u="sng" dirty="0"/>
              <a:t>Shuai Zhang</a:t>
            </a:r>
            <a:r>
              <a:rPr lang="en-US" sz="1200" dirty="0"/>
              <a:t>, Timothy Walton, “</a:t>
            </a:r>
            <a:r>
              <a:rPr lang="en-US" sz="1200" i="1" dirty="0"/>
              <a:t>Probing atomic physics at ultrahigh pressure using laser-driven implosions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Nat. </a:t>
            </a:r>
            <a:r>
              <a:rPr lang="en-US" sz="1200" u="sng" dirty="0" err="1">
                <a:solidFill>
                  <a:srgbClr val="0000FF"/>
                </a:solidFill>
              </a:rPr>
              <a:t>Commun</a:t>
            </a:r>
            <a:r>
              <a:rPr lang="en-US" sz="1200" u="sng" dirty="0">
                <a:solidFill>
                  <a:srgbClr val="0000FF"/>
                </a:solidFill>
              </a:rPr>
              <a:t>. 13, 6780 (2022).</a:t>
            </a:r>
          </a:p>
          <a:p>
            <a:pPr marL="228600" indent="-228600">
              <a:buFont typeface="+mj-lt"/>
              <a:buAutoNum type="arabicPeriod" startAt="7"/>
            </a:pPr>
            <a:endParaRPr lang="en-US" sz="1200" u="sng" dirty="0"/>
          </a:p>
          <a:p>
            <a:pPr marL="228600" indent="-228600">
              <a:buFont typeface="+mj-lt"/>
              <a:buAutoNum type="arabicPeriod" startAt="7"/>
            </a:pPr>
            <a:r>
              <a:rPr lang="en-US" sz="1200" u="sng" dirty="0"/>
              <a:t>V. V. Karasiev</a:t>
            </a:r>
            <a:r>
              <a:rPr lang="en-US" sz="1200" dirty="0"/>
              <a:t>,</a:t>
            </a:r>
            <a:r>
              <a:rPr lang="en-US" sz="1200" u="sng" dirty="0"/>
              <a:t> S. X. Hu</a:t>
            </a:r>
            <a:r>
              <a:rPr lang="en-US" sz="1200" dirty="0"/>
              <a:t>, </a:t>
            </a:r>
            <a:r>
              <a:rPr lang="en-US" sz="1200" u="sng" dirty="0"/>
              <a:t>N. R. Shaffer</a:t>
            </a:r>
            <a:r>
              <a:rPr lang="en-US" sz="1200" dirty="0"/>
              <a:t>, G. </a:t>
            </a:r>
            <a:r>
              <a:rPr lang="en-US" sz="1200" dirty="0" err="1"/>
              <a:t>Miloshevsky</a:t>
            </a:r>
            <a:r>
              <a:rPr lang="en-US" sz="1200" dirty="0"/>
              <a:t>, “A first-principles study of L-shell iron and chromium opacity at stellar interior temperatures”, </a:t>
            </a:r>
            <a:r>
              <a:rPr lang="en-US" sz="1200" u="sng" dirty="0">
                <a:solidFill>
                  <a:srgbClr val="0000FF"/>
                </a:solidFill>
              </a:rPr>
              <a:t>Phys. Rev. E </a:t>
            </a:r>
            <a:r>
              <a:rPr lang="en-US" sz="1200" b="1" u="sng" dirty="0">
                <a:solidFill>
                  <a:srgbClr val="0000FF"/>
                </a:solidFill>
              </a:rPr>
              <a:t>105</a:t>
            </a:r>
            <a:r>
              <a:rPr lang="en-US" sz="1200" u="sng" dirty="0">
                <a:solidFill>
                  <a:srgbClr val="0000FF"/>
                </a:solidFill>
              </a:rPr>
              <a:t>, </a:t>
            </a:r>
            <a:r>
              <a:rPr lang="en-US" sz="1200" u="sng" dirty="0" err="1">
                <a:solidFill>
                  <a:srgbClr val="0000FF"/>
                </a:solidFill>
              </a:rPr>
              <a:t>xxxxxx</a:t>
            </a:r>
            <a:r>
              <a:rPr lang="en-US" sz="1200" u="sng" dirty="0">
                <a:solidFill>
                  <a:srgbClr val="0000FF"/>
                </a:solidFill>
              </a:rPr>
              <a:t> (2022) [in press].</a:t>
            </a:r>
          </a:p>
          <a:p>
            <a:pPr marL="228600" indent="-228600">
              <a:buFont typeface="+mj-lt"/>
              <a:buAutoNum type="arabicPeriod" startAt="7"/>
            </a:pPr>
            <a:endParaRPr lang="en-US" sz="1200" dirty="0">
              <a:solidFill>
                <a:srgbClr val="0000FF"/>
              </a:solidFill>
            </a:endParaRPr>
          </a:p>
          <a:p>
            <a:pPr marL="228600" indent="-228600">
              <a:buFont typeface="+mj-lt"/>
              <a:buAutoNum type="arabicPeriod" startAt="7"/>
            </a:pPr>
            <a:r>
              <a:rPr lang="sv-SE" sz="1200" u="sng" dirty="0"/>
              <a:t>R. M. N. Goshadze</a:t>
            </a:r>
            <a:r>
              <a:rPr lang="sv-SE" sz="1200" dirty="0"/>
              <a:t>, </a:t>
            </a:r>
            <a:r>
              <a:rPr lang="sv-SE" sz="1200" u="sng" dirty="0"/>
              <a:t>V. V. Karasiev</a:t>
            </a:r>
            <a:r>
              <a:rPr lang="sv-SE" sz="1200" dirty="0"/>
              <a:t>, </a:t>
            </a:r>
            <a:r>
              <a:rPr lang="sv-SE" sz="1200" u="sng" dirty="0"/>
              <a:t>D. I. Mihaylov</a:t>
            </a:r>
            <a:r>
              <a:rPr lang="sv-SE" sz="1200" dirty="0"/>
              <a:t>, </a:t>
            </a:r>
            <a:r>
              <a:rPr lang="sv-SE" sz="1200" u="sng" dirty="0"/>
              <a:t>S. X. Hu</a:t>
            </a:r>
            <a:r>
              <a:rPr lang="sv-SE" sz="1200" dirty="0"/>
              <a:t>,</a:t>
            </a:r>
            <a:r>
              <a:rPr lang="en-US" sz="1200" dirty="0"/>
              <a:t> “</a:t>
            </a:r>
            <a:r>
              <a:rPr lang="en-US" sz="1200" i="1" dirty="0"/>
              <a:t>Shock-Induced Metallization of Polystyrene Along the Principal </a:t>
            </a:r>
            <a:r>
              <a:rPr lang="en-US" sz="1200" i="1" dirty="0" err="1"/>
              <a:t>Hugoniot</a:t>
            </a:r>
            <a:r>
              <a:rPr lang="en-US" sz="1200" i="1" dirty="0"/>
              <a:t> Investigated by Advanced Thermal Density Functionals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Lett. (submitted).</a:t>
            </a:r>
            <a:r>
              <a:rPr lang="en-US" sz="1200" u="sng" dirty="0"/>
              <a:t> </a:t>
            </a:r>
          </a:p>
          <a:p>
            <a:pPr marL="228600" indent="-228600">
              <a:buFont typeface="+mj-lt"/>
              <a:buAutoNum type="arabicPeriod" startAt="7"/>
            </a:pPr>
            <a:endParaRPr lang="en-US" sz="1200" u="sng" dirty="0"/>
          </a:p>
          <a:p>
            <a:pPr marL="228600" indent="-228600">
              <a:buFont typeface="+mj-lt"/>
              <a:buAutoNum type="arabicPeriod" startAt="7"/>
            </a:pPr>
            <a:r>
              <a:rPr lang="sv-SE" sz="1200" u="sng" dirty="0"/>
              <a:t>R. Paul</a:t>
            </a:r>
            <a:r>
              <a:rPr lang="sv-SE" sz="1200" dirty="0"/>
              <a:t>, </a:t>
            </a:r>
            <a:r>
              <a:rPr lang="sv-SE" sz="1200" u="sng" dirty="0"/>
              <a:t>K. Nichols</a:t>
            </a:r>
            <a:r>
              <a:rPr lang="sv-SE" sz="1200" dirty="0"/>
              <a:t>, </a:t>
            </a:r>
            <a:r>
              <a:rPr lang="sv-SE" sz="1200" u="sng" dirty="0"/>
              <a:t>S. Zhang</a:t>
            </a:r>
            <a:r>
              <a:rPr lang="sv-SE" sz="1200" dirty="0"/>
              <a:t>, </a:t>
            </a:r>
            <a:r>
              <a:rPr lang="sv-SE" sz="1200" u="sng" dirty="0"/>
              <a:t>V. V. Karasiev</a:t>
            </a:r>
            <a:r>
              <a:rPr lang="sv-SE" sz="1200" dirty="0"/>
              <a:t>, </a:t>
            </a:r>
            <a:r>
              <a:rPr lang="sv-SE" sz="1200" u="sng" dirty="0"/>
              <a:t>S. X. Hu</a:t>
            </a:r>
            <a:r>
              <a:rPr lang="sv-SE" sz="1200" dirty="0"/>
              <a:t>,</a:t>
            </a:r>
            <a:r>
              <a:rPr lang="en-US" sz="1200" dirty="0"/>
              <a:t> “</a:t>
            </a:r>
            <a:r>
              <a:rPr lang="en-US" sz="1200" i="1" dirty="0"/>
              <a:t>Thermally-Driven Charge State and Magnetic Transitions in FeO2 Under Geological Pressures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Lett. (submitted).</a:t>
            </a:r>
            <a:r>
              <a:rPr lang="en-US" sz="1200" u="sng" dirty="0"/>
              <a:t> </a:t>
            </a:r>
          </a:p>
          <a:p>
            <a:pPr marL="228600" indent="-228600">
              <a:buFont typeface="+mj-lt"/>
              <a:buAutoNum type="arabicPeriod" startAt="7"/>
            </a:pPr>
            <a:endParaRPr lang="en-US" sz="1200" dirty="0"/>
          </a:p>
          <a:p>
            <a:pPr marL="228600" indent="-228600">
              <a:buFont typeface="+mj-lt"/>
              <a:buAutoNum type="arabicPeriod" startAt="7"/>
            </a:pPr>
            <a:r>
              <a:rPr lang="en-US" sz="1200" u="sng" dirty="0"/>
              <a:t>M. Ghosh</a:t>
            </a:r>
            <a:r>
              <a:rPr lang="en-US" sz="1200" dirty="0"/>
              <a:t>, </a:t>
            </a:r>
            <a:r>
              <a:rPr lang="en-US" sz="1200" u="sng" dirty="0"/>
              <a:t>S. Zhang</a:t>
            </a:r>
            <a:r>
              <a:rPr lang="en-US" sz="1200" dirty="0"/>
              <a:t>, </a:t>
            </a:r>
            <a:r>
              <a:rPr lang="en-US" sz="1200" u="sng" dirty="0"/>
              <a:t>Lianming Hu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“</a:t>
            </a:r>
            <a:r>
              <a:rPr lang="en-US" sz="1200" i="1" dirty="0"/>
              <a:t>Cooperative diffusion in body-centered cubic iron at Earth and super-Earths’ inner-core conditions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J. Phys: </a:t>
            </a:r>
            <a:r>
              <a:rPr lang="en-US" sz="1200" u="sng" dirty="0" err="1">
                <a:solidFill>
                  <a:srgbClr val="0000FF"/>
                </a:solidFill>
              </a:rPr>
              <a:t>Condens</a:t>
            </a:r>
            <a:r>
              <a:rPr lang="en-US" sz="1200" u="sng" dirty="0">
                <a:solidFill>
                  <a:srgbClr val="0000FF"/>
                </a:solidFill>
              </a:rPr>
              <a:t>. Matter (submitted). </a:t>
            </a:r>
          </a:p>
          <a:p>
            <a:pPr marL="228600" indent="-228600">
              <a:buFont typeface="+mj-lt"/>
              <a:buAutoNum type="arabicPeriod" startAt="7"/>
            </a:pPr>
            <a:endParaRPr lang="en-US" sz="1200" u="sng" dirty="0"/>
          </a:p>
          <a:p>
            <a:pPr marL="228600" indent="-228600">
              <a:buFont typeface="+mj-lt"/>
              <a:buAutoNum type="arabicPeriod" startAt="7"/>
            </a:pPr>
            <a:r>
              <a:rPr lang="en-US" sz="1200" u="sng" dirty="0"/>
              <a:t>J. Hinz</a:t>
            </a:r>
            <a:r>
              <a:rPr lang="en-US" sz="1200" dirty="0"/>
              <a:t>, </a:t>
            </a:r>
            <a:r>
              <a:rPr lang="en-US" sz="1200" u="sng" dirty="0"/>
              <a:t>V. V. Karasiev, D. Mihaylov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“</a:t>
            </a:r>
            <a:r>
              <a:rPr lang="en-US" sz="1200" i="1" dirty="0"/>
              <a:t>Development of a machine-learning–based ionic-force correction model for quantum molecular dynamic simulations of warm dense matter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Materials (under revision).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7545D36-DFE8-4F64-9CE2-32E2F6CF1059}"/>
              </a:ext>
            </a:extLst>
          </p:cNvPr>
          <p:cNvSpPr txBox="1">
            <a:spLocks/>
          </p:cNvSpPr>
          <p:nvPr/>
        </p:nvSpPr>
        <p:spPr>
          <a:xfrm>
            <a:off x="530740" y="149763"/>
            <a:ext cx="7394060" cy="64346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(12) first-authored papers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published (or submitted) by HED-t members* in 2022  [</a:t>
            </a:r>
            <a:r>
              <a:rPr lang="en-US" sz="2200" i="1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5879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169" y="964572"/>
            <a:ext cx="8775566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D. I. Mihaylov </a:t>
            </a:r>
            <a:r>
              <a:rPr lang="en-US" sz="1200" i="1" dirty="0"/>
              <a:t>et al., </a:t>
            </a:r>
            <a:r>
              <a:rPr lang="en-US" sz="1200" dirty="0"/>
              <a:t>“</a:t>
            </a:r>
            <a:r>
              <a:rPr lang="en-US" sz="1200" i="1" dirty="0"/>
              <a:t>DRAGON: A GPU-accelerated Orbital-Free Density Functional Theory Molecular Dynamics Package for Fast First-Principles Simulations of Warm Dense Matter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J. </a:t>
            </a:r>
            <a:r>
              <a:rPr lang="en-US" sz="1200" u="sng" dirty="0" err="1">
                <a:solidFill>
                  <a:srgbClr val="0000FF"/>
                </a:solidFill>
              </a:rPr>
              <a:t>Comput</a:t>
            </a:r>
            <a:r>
              <a:rPr lang="en-US" sz="1200" u="sng" dirty="0">
                <a:solidFill>
                  <a:srgbClr val="0000FF"/>
                </a:solidFill>
              </a:rPr>
              <a:t>. Phys. (in preparation).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u="sng" dirty="0">
              <a:solidFill>
                <a:srgbClr val="0000FF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K. Nichols </a:t>
            </a:r>
            <a:r>
              <a:rPr lang="en-US" sz="1200" i="1" dirty="0"/>
              <a:t>et al</a:t>
            </a:r>
            <a:r>
              <a:rPr lang="en-US" sz="1200" dirty="0"/>
              <a:t>., “</a:t>
            </a:r>
            <a:r>
              <a:rPr lang="en-US" sz="1200" i="1" dirty="0"/>
              <a:t>Time-dependent density-functional theory calculations of nonlocal electron mean-free-path in conduction-zone plasmas for ICF applications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E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u="sng" dirty="0">
              <a:solidFill>
                <a:srgbClr val="0000FF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N. R. Shaffer </a:t>
            </a:r>
            <a:r>
              <a:rPr lang="en-US" sz="1200" i="1" dirty="0"/>
              <a:t>et al., “An extended </a:t>
            </a:r>
            <a:r>
              <a:rPr lang="en-US" sz="1200" i="1" dirty="0" err="1"/>
              <a:t>Vlasov</a:t>
            </a:r>
            <a:r>
              <a:rPr lang="en-US" sz="1200" i="1" dirty="0"/>
              <a:t>-Fokker-Planck approach for kinetic simulations of laser plasmas”, </a:t>
            </a:r>
            <a:r>
              <a:rPr lang="en-US" sz="1200" u="sng" dirty="0">
                <a:solidFill>
                  <a:srgbClr val="0000FF"/>
                </a:solidFill>
              </a:rPr>
              <a:t>Phys. Plasmas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u="sng" dirty="0">
              <a:solidFill>
                <a:srgbClr val="0000FF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M. Ghosh </a:t>
            </a:r>
            <a:r>
              <a:rPr lang="en-US" sz="1200" i="1" dirty="0"/>
              <a:t>et al., “Ab Initio study of alumina properties near melting at earth/super-earth core conditions”, </a:t>
            </a:r>
            <a:r>
              <a:rPr lang="en-US" sz="1200" u="sng" dirty="0">
                <a:solidFill>
                  <a:srgbClr val="0000FF"/>
                </a:solidFill>
              </a:rPr>
              <a:t>Phys. Rev. B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u="sng" dirty="0">
              <a:solidFill>
                <a:srgbClr val="0000FF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V. V. </a:t>
            </a:r>
            <a:r>
              <a:rPr lang="en-US" sz="1200" dirty="0" err="1"/>
              <a:t>Karasiev</a:t>
            </a:r>
            <a:r>
              <a:rPr lang="en-US" sz="1200" dirty="0"/>
              <a:t> </a:t>
            </a:r>
            <a:r>
              <a:rPr lang="en-US" sz="1200" i="1" dirty="0"/>
              <a:t>et al., “Framework for Laplacian-level </a:t>
            </a:r>
            <a:r>
              <a:rPr lang="en-US" sz="1200" i="1" dirty="0" err="1"/>
              <a:t>noninteracting</a:t>
            </a:r>
            <a:r>
              <a:rPr lang="en-US" sz="1200" i="1" dirty="0"/>
              <a:t> free-energy density </a:t>
            </a:r>
            <a:r>
              <a:rPr lang="en-US" sz="1200" i="1" dirty="0" err="1"/>
              <a:t>functionals</a:t>
            </a:r>
            <a:r>
              <a:rPr lang="en-US" sz="1200" i="1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Lett.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V. V. Karasiev </a:t>
            </a:r>
            <a:r>
              <a:rPr lang="en-US" sz="1200" i="1" dirty="0"/>
              <a:t>et al., “Exploring the H-He </a:t>
            </a:r>
            <a:r>
              <a:rPr lang="en-US" sz="1200" i="1" dirty="0" err="1"/>
              <a:t>demixing</a:t>
            </a:r>
            <a:r>
              <a:rPr lang="en-US" sz="1200" i="1" dirty="0"/>
              <a:t> dynamics under Jupiter interior conditions”, </a:t>
            </a:r>
            <a:r>
              <a:rPr lang="en-US" sz="1200" i="1" u="sng" dirty="0">
                <a:solidFill>
                  <a:srgbClr val="0000FF"/>
                </a:solidFill>
              </a:rPr>
              <a:t>TBD</a:t>
            </a:r>
            <a:r>
              <a:rPr lang="en-US" sz="1200" u="sng" dirty="0">
                <a:solidFill>
                  <a:srgbClr val="0000FF"/>
                </a:solidFill>
              </a:rPr>
              <a:t>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i="1" u="sng" dirty="0">
              <a:solidFill>
                <a:srgbClr val="0000FF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S. Zhang </a:t>
            </a:r>
            <a:r>
              <a:rPr lang="en-US" sz="1200" i="1" dirty="0"/>
              <a:t>et al., “Toward an accurate equation of state and B1-B2 phase boundary for magnesium oxide to </a:t>
            </a:r>
            <a:r>
              <a:rPr lang="en-US" sz="1200" i="1" dirty="0" err="1"/>
              <a:t>TPa</a:t>
            </a:r>
            <a:r>
              <a:rPr lang="en-US" sz="1200" i="1" dirty="0"/>
              <a:t> pressures and eV temperatures”, </a:t>
            </a:r>
            <a:r>
              <a:rPr lang="en-US" sz="1200" u="sng" dirty="0">
                <a:solidFill>
                  <a:srgbClr val="0000FF"/>
                </a:solidFill>
              </a:rPr>
              <a:t>Phys. Rev. B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i="1" u="sng" dirty="0">
              <a:solidFill>
                <a:srgbClr val="0000FF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A. </a:t>
            </a:r>
            <a:r>
              <a:rPr lang="en-US" sz="1200" dirty="0" err="1"/>
              <a:t>Pineau</a:t>
            </a:r>
            <a:r>
              <a:rPr lang="en-US" sz="1200" dirty="0"/>
              <a:t> et al., “Investigating the Dust Flux in the Meteoric Smoke Sampler (MESS) Instrument for Sampling Dust in the Mesosphere”, </a:t>
            </a:r>
            <a:r>
              <a:rPr lang="en-US" sz="1200" u="sng" dirty="0">
                <a:solidFill>
                  <a:srgbClr val="0000FF"/>
                </a:solidFill>
              </a:rPr>
              <a:t>Atmos. Meas. Tech.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 </a:t>
            </a:r>
            <a:r>
              <a:rPr lang="en-US" sz="1200" i="1" dirty="0"/>
              <a:t>et al., “Designing direct-drive gradient-density high-Z-pusher targets for moderate fusion energy gain”, </a:t>
            </a:r>
            <a:r>
              <a:rPr lang="en-US" sz="1200" u="sng" dirty="0">
                <a:solidFill>
                  <a:srgbClr val="0000FF"/>
                </a:solidFill>
              </a:rPr>
              <a:t>Phys. Rev. E (in preparation).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Hu, (Book):  </a:t>
            </a:r>
            <a:r>
              <a:rPr lang="en-US" sz="1200" i="1" dirty="0"/>
              <a:t>“Computational Methods for High-Energy-Density Sciences”,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u="sng" dirty="0">
                <a:solidFill>
                  <a:srgbClr val="0000FF"/>
                </a:solidFill>
              </a:rPr>
              <a:t>(in preparation for </a:t>
            </a:r>
            <a:r>
              <a:rPr lang="en-US" sz="1200" i="1" u="sng" dirty="0">
                <a:solidFill>
                  <a:srgbClr val="0000FF"/>
                </a:solidFill>
              </a:rPr>
              <a:t>Publisher Jenny Stanford)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7545D36-DFE8-4F64-9CE2-32E2F6CF1059}"/>
              </a:ext>
            </a:extLst>
          </p:cNvPr>
          <p:cNvSpPr txBox="1">
            <a:spLocks/>
          </p:cNvSpPr>
          <p:nvPr/>
        </p:nvSpPr>
        <p:spPr>
          <a:xfrm>
            <a:off x="649494" y="164698"/>
            <a:ext cx="7394060" cy="64346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more manuscripts 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in the </a:t>
            </a:r>
            <a:r>
              <a:rPr lang="en-US" sz="2200" i="1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484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769" y="93057"/>
            <a:ext cx="7616288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HEDP-Theory Group members* contributed to 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(20) co-authored papers 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published/submitted  in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571" y="953368"/>
            <a:ext cx="7495142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L. He, D. Polsin, </a:t>
            </a:r>
            <a:r>
              <a:rPr lang="en-US" sz="1200" u="sng" dirty="0"/>
              <a:t>S. Zhang</a:t>
            </a:r>
            <a:r>
              <a:rPr lang="en-US" sz="1200" dirty="0"/>
              <a:t>, G. W. Collins, N. Abdolrahim, </a:t>
            </a:r>
            <a:r>
              <a:rPr lang="en-US" sz="1200" u="sng" dirty="0">
                <a:solidFill>
                  <a:srgbClr val="0000FF"/>
                </a:solidFill>
              </a:rPr>
              <a:t>Scientific Reports </a:t>
            </a:r>
            <a:r>
              <a:rPr lang="en-US" sz="1200" b="1" u="sng" dirty="0">
                <a:solidFill>
                  <a:srgbClr val="0000FF"/>
                </a:solidFill>
              </a:rPr>
              <a:t>12</a:t>
            </a:r>
            <a:r>
              <a:rPr lang="en-US" sz="1200" u="sng" dirty="0">
                <a:solidFill>
                  <a:srgbClr val="0000FF"/>
                </a:solidFill>
              </a:rPr>
              <a:t>, 18954 (2022).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S. Burns, R. Rygg, …</a:t>
            </a:r>
            <a:r>
              <a:rPr lang="en-US" sz="1200" u="sng" dirty="0"/>
              <a:t>, S. Zhang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G. W. Collins. </a:t>
            </a:r>
            <a:r>
              <a:rPr lang="en-US" sz="1200" u="sng" dirty="0">
                <a:solidFill>
                  <a:srgbClr val="0000FF"/>
                </a:solidFill>
              </a:rPr>
              <a:t>J. Appl. Phys., </a:t>
            </a:r>
            <a:r>
              <a:rPr lang="en-US" sz="1200" b="1" u="sng" dirty="0">
                <a:solidFill>
                  <a:srgbClr val="0000FF"/>
                </a:solidFill>
              </a:rPr>
              <a:t>131</a:t>
            </a:r>
            <a:r>
              <a:rPr lang="en-US" sz="1200" u="sng" dirty="0">
                <a:solidFill>
                  <a:srgbClr val="0000FF"/>
                </a:solidFill>
              </a:rPr>
              <a:t>, 215904 (2022).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S. Singh, A. L. Coleman, </a:t>
            </a:r>
            <a:r>
              <a:rPr lang="en-US" sz="1200" u="sng" dirty="0"/>
              <a:t>S. Zhang</a:t>
            </a:r>
            <a:r>
              <a:rPr lang="en-US" sz="1200" dirty="0"/>
              <a:t>, F. </a:t>
            </a:r>
            <a:r>
              <a:rPr lang="en-US" sz="1200" dirty="0" err="1"/>
              <a:t>Coppari</a:t>
            </a:r>
            <a:r>
              <a:rPr lang="en-US" sz="1200" dirty="0"/>
              <a:t>, …, D. E. Fratanduono, </a:t>
            </a:r>
            <a:r>
              <a:rPr lang="en-US" sz="1200" u="sng" dirty="0">
                <a:solidFill>
                  <a:srgbClr val="0000FF"/>
                </a:solidFill>
              </a:rPr>
              <a:t>J. Synch. Rad. 29, 1033 (2022). </a:t>
            </a:r>
            <a:endParaRPr lang="en-US" sz="1200" u="sng" dirty="0">
              <a:solidFill>
                <a:srgbClr val="10068E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J. </a:t>
            </a:r>
            <a:r>
              <a:rPr lang="en-US" sz="1200" dirty="0" err="1"/>
              <a:t>Lütgert</a:t>
            </a:r>
            <a:r>
              <a:rPr lang="en-US" sz="1200" dirty="0"/>
              <a:t>, …, </a:t>
            </a:r>
            <a:r>
              <a:rPr lang="en-US" sz="1200" u="sng" dirty="0"/>
              <a:t>N. R. Shaffer</a:t>
            </a:r>
            <a:r>
              <a:rPr lang="en-US" sz="1200" dirty="0"/>
              <a:t>, …, D. Kraus, </a:t>
            </a:r>
            <a:r>
              <a:rPr lang="en-US" sz="1200" u="sng" dirty="0">
                <a:solidFill>
                  <a:srgbClr val="0000FF"/>
                </a:solidFill>
              </a:rPr>
              <a:t>Phys. Plasmas 29, 083301 (2022).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J. R. White, W. Johns, C. J. Fontes, N. M. Gill, </a:t>
            </a:r>
            <a:r>
              <a:rPr lang="en-US" sz="1200" u="sng" dirty="0"/>
              <a:t>N. R. Shaffer</a:t>
            </a:r>
            <a:r>
              <a:rPr lang="en-US" sz="1200" dirty="0"/>
              <a:t>, and C. E. Starrett, </a:t>
            </a:r>
            <a:r>
              <a:rPr lang="en-US" sz="1200" u="sng" dirty="0">
                <a:solidFill>
                  <a:srgbClr val="0000FF"/>
                </a:solidFill>
              </a:rPr>
              <a:t>Phys. Plasmas 29, 043301 (2022).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D. N. Polsin,…, </a:t>
            </a:r>
            <a:r>
              <a:rPr lang="en-US" sz="1200" u="sng" dirty="0"/>
              <a:t>R. Paul</a:t>
            </a:r>
            <a:r>
              <a:rPr lang="en-US" sz="1200" dirty="0"/>
              <a:t>,…, J. R. Rygg, </a:t>
            </a:r>
            <a:r>
              <a:rPr lang="en-US" sz="1200" u="sng" dirty="0">
                <a:solidFill>
                  <a:srgbClr val="0000FF"/>
                </a:solidFill>
              </a:rPr>
              <a:t>Nat. </a:t>
            </a:r>
            <a:r>
              <a:rPr lang="en-US" sz="1200" u="sng" dirty="0" err="1">
                <a:solidFill>
                  <a:srgbClr val="0000FF"/>
                </a:solidFill>
              </a:rPr>
              <a:t>Commun</a:t>
            </a:r>
            <a:r>
              <a:rPr lang="en-US" sz="1200" u="sng" dirty="0">
                <a:solidFill>
                  <a:srgbClr val="0000FF"/>
                </a:solidFill>
              </a:rPr>
              <a:t>. 13, 2534 (2022).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S. Malko,…, </a:t>
            </a:r>
            <a:r>
              <a:rPr lang="en-US" sz="1200" u="sng" dirty="0"/>
              <a:t>S. X. Hu</a:t>
            </a:r>
            <a:r>
              <a:rPr lang="en-US" sz="1200" dirty="0"/>
              <a:t>, A. J. White, L. A. Collins, </a:t>
            </a:r>
            <a:r>
              <a:rPr lang="en-US" sz="1200" u="sng" dirty="0"/>
              <a:t>K. Nichols</a:t>
            </a:r>
            <a:r>
              <a:rPr lang="en-US" sz="1200" dirty="0"/>
              <a:t>…, L. Volpe, </a:t>
            </a:r>
            <a:r>
              <a:rPr lang="en-US" sz="1200" u="sng" dirty="0">
                <a:solidFill>
                  <a:srgbClr val="0000FF"/>
                </a:solidFill>
              </a:rPr>
              <a:t>Nat. </a:t>
            </a:r>
            <a:r>
              <a:rPr lang="en-US" sz="1200" u="sng" dirty="0" err="1">
                <a:solidFill>
                  <a:srgbClr val="0000FF"/>
                </a:solidFill>
              </a:rPr>
              <a:t>Commun</a:t>
            </a:r>
            <a:r>
              <a:rPr lang="en-US" sz="1200" u="sng" dirty="0">
                <a:solidFill>
                  <a:srgbClr val="0000FF"/>
                </a:solidFill>
              </a:rPr>
              <a:t>. 13, 2893 (2022).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H Abu-</a:t>
            </a:r>
            <a:r>
              <a:rPr lang="en-US" sz="1200" dirty="0" err="1"/>
              <a:t>Shawareb</a:t>
            </a:r>
            <a:r>
              <a:rPr lang="en-US" sz="1200" dirty="0"/>
              <a:t>,…, </a:t>
            </a:r>
            <a:r>
              <a:rPr lang="en-US" sz="1200" u="sng" dirty="0"/>
              <a:t>S. X. Hu</a:t>
            </a:r>
            <a:r>
              <a:rPr lang="en-US" sz="1200" dirty="0"/>
              <a:t>, …, </a:t>
            </a:r>
            <a:r>
              <a:rPr lang="en-US" sz="1200" u="sng" dirty="0"/>
              <a:t>V. V. Karasiev,</a:t>
            </a:r>
            <a:r>
              <a:rPr lang="en-US" sz="1200" dirty="0"/>
              <a:t>…, A.B. Zylstra, </a:t>
            </a:r>
            <a:r>
              <a:rPr lang="en-US" sz="1200" u="sng" dirty="0">
                <a:solidFill>
                  <a:srgbClr val="0000FF"/>
                </a:solidFill>
              </a:rPr>
              <a:t>Phys. Rev. Lett.  129, 075001 (2022).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T. J. B. Collins,…, </a:t>
            </a:r>
            <a:r>
              <a:rPr lang="en-US" sz="1200" u="sng" dirty="0"/>
              <a:t>S. X. Hu</a:t>
            </a:r>
            <a:r>
              <a:rPr lang="en-US" sz="1200" dirty="0"/>
              <a:t>, …, M. D. Wittman, </a:t>
            </a:r>
            <a:r>
              <a:rPr lang="en-US" sz="1200" u="sng" dirty="0">
                <a:solidFill>
                  <a:srgbClr val="0000FF"/>
                </a:solidFill>
              </a:rPr>
              <a:t>Phys. Plasmas 29, 012702 (2022).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W Theobald, ,…, </a:t>
            </a:r>
            <a:r>
              <a:rPr lang="en-US" sz="1200" u="sng" dirty="0"/>
              <a:t>S. X. Hu</a:t>
            </a:r>
            <a:r>
              <a:rPr lang="en-US" sz="1200" dirty="0"/>
              <a:t>, …, S. P. Regan, </a:t>
            </a:r>
            <a:r>
              <a:rPr lang="en-US" sz="1200" u="sng" dirty="0">
                <a:solidFill>
                  <a:srgbClr val="0000FF"/>
                </a:solidFill>
              </a:rPr>
              <a:t>Phys. Plasmas 29, 012705 (2022). 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A. J. White, L. A. Collins, </a:t>
            </a:r>
            <a:r>
              <a:rPr lang="en-US" sz="1200" u="sng" dirty="0"/>
              <a:t>K. Nichols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</a:t>
            </a:r>
            <a:r>
              <a:rPr lang="en-US" sz="1200" u="sng" dirty="0">
                <a:solidFill>
                  <a:srgbClr val="0000FF"/>
                </a:solidFill>
              </a:rPr>
              <a:t>J. Phys: </a:t>
            </a:r>
            <a:r>
              <a:rPr lang="en-US" sz="1200" u="sng" dirty="0" err="1">
                <a:solidFill>
                  <a:srgbClr val="0000FF"/>
                </a:solidFill>
              </a:rPr>
              <a:t>Condens</a:t>
            </a:r>
            <a:r>
              <a:rPr lang="en-US" sz="1200" u="sng" dirty="0">
                <a:solidFill>
                  <a:srgbClr val="0000FF"/>
                </a:solidFill>
              </a:rPr>
              <a:t>. Matter  34, 174001 (2022).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R. C. Shah, …, </a:t>
            </a:r>
            <a:r>
              <a:rPr lang="en-US" sz="1200" u="sng" dirty="0"/>
              <a:t>S. X. Hu</a:t>
            </a:r>
            <a:r>
              <a:rPr lang="en-US" sz="1200" dirty="0"/>
              <a:t>,…, S. P. Regan, </a:t>
            </a:r>
            <a:r>
              <a:rPr lang="en-US" sz="1200" u="sng" dirty="0">
                <a:solidFill>
                  <a:srgbClr val="0000FF"/>
                </a:solidFill>
              </a:rPr>
              <a:t>Phys. Rev. E 106, L013201 (2022).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H. Poole, …, </a:t>
            </a:r>
            <a:r>
              <a:rPr lang="en-US" sz="1200" u="sng" dirty="0"/>
              <a:t>S. X. Hu</a:t>
            </a:r>
            <a:r>
              <a:rPr lang="en-US" sz="1200" dirty="0"/>
              <a:t>,…, S. P. Regan, </a:t>
            </a:r>
            <a:r>
              <a:rPr lang="en-US" sz="1200" u="sng" dirty="0">
                <a:solidFill>
                  <a:srgbClr val="0000FF"/>
                </a:solidFill>
              </a:rPr>
              <a:t>Phys. Plasmas 29, 072703 (2022).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Z. Chen, </a:t>
            </a:r>
            <a:r>
              <a:rPr lang="en-US" sz="1200" u="sng" dirty="0"/>
              <a:t>S. X. Hu</a:t>
            </a:r>
            <a:r>
              <a:rPr lang="en-US" sz="1200" dirty="0"/>
              <a:t>, N. P. Bigelow, </a:t>
            </a:r>
            <a:r>
              <a:rPr lang="en-US" sz="1200" u="sng" dirty="0">
                <a:solidFill>
                  <a:srgbClr val="0000FF"/>
                </a:solidFill>
              </a:rPr>
              <a:t>J. Low Temp. Phys. 208, 172 (2022).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R.W. Paddock, …, </a:t>
            </a:r>
            <a:r>
              <a:rPr lang="en-US" sz="1200" u="sng" dirty="0"/>
              <a:t>R.M.N. </a:t>
            </a:r>
            <a:r>
              <a:rPr lang="en-US" sz="1200" u="sng" dirty="0" err="1"/>
              <a:t>Goshadze</a:t>
            </a:r>
            <a:r>
              <a:rPr lang="en-US" sz="1200" dirty="0"/>
              <a:t>, </a:t>
            </a:r>
            <a:r>
              <a:rPr lang="en-US" sz="1200" u="sng" dirty="0" err="1"/>
              <a:t>V.V.Karasiev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 </a:t>
            </a:r>
            <a:r>
              <a:rPr lang="en-US" sz="1200" u="sng" dirty="0">
                <a:solidFill>
                  <a:srgbClr val="0000FF"/>
                </a:solidFill>
              </a:rPr>
              <a:t>Phys. Rev. E (Accepted).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C. E. Starrett and </a:t>
            </a:r>
            <a:r>
              <a:rPr lang="en-US" sz="1200" u="sng" dirty="0"/>
              <a:t>N. R. Shaffer</a:t>
            </a:r>
            <a:r>
              <a:rPr lang="en-US" sz="1200" dirty="0"/>
              <a:t>, </a:t>
            </a:r>
            <a:r>
              <a:rPr lang="en-US" sz="1200" u="sng" dirty="0">
                <a:solidFill>
                  <a:srgbClr val="0000FF"/>
                </a:solidFill>
              </a:rPr>
              <a:t>Phys. Rev. E (submitted).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S. Jiang,.., </a:t>
            </a:r>
            <a:r>
              <a:rPr lang="en-US" sz="1200" u="sng" dirty="0"/>
              <a:t>S. X. Hu</a:t>
            </a:r>
            <a:r>
              <a:rPr lang="en-US" sz="1200" dirty="0"/>
              <a:t>,…, Y. Ping, </a:t>
            </a:r>
            <a:r>
              <a:rPr lang="en-US" sz="1200" u="sng" dirty="0" err="1">
                <a:solidFill>
                  <a:srgbClr val="0000FF"/>
                </a:solidFill>
              </a:rPr>
              <a:t>Commun</a:t>
            </a:r>
            <a:r>
              <a:rPr lang="en-US" sz="1200" u="sng" dirty="0">
                <a:solidFill>
                  <a:srgbClr val="0000FF"/>
                </a:solidFill>
              </a:rPr>
              <a:t>. Phys. (submitted).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W Fox, …, </a:t>
            </a:r>
            <a:r>
              <a:rPr lang="en-US" sz="1200" u="sng" dirty="0"/>
              <a:t>S. X. Hu</a:t>
            </a:r>
            <a:r>
              <a:rPr lang="en-US" sz="1200" dirty="0"/>
              <a:t>,…, S. P. Regan, </a:t>
            </a:r>
            <a:r>
              <a:rPr lang="en-US" sz="1200" u="sng" dirty="0">
                <a:solidFill>
                  <a:srgbClr val="0000FF"/>
                </a:solidFill>
              </a:rPr>
              <a:t>Nat. Phys. (submitted).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B. Gifford, …, </a:t>
            </a:r>
            <a:r>
              <a:rPr lang="en-US" sz="1200" u="sng" dirty="0"/>
              <a:t>D. I. </a:t>
            </a:r>
            <a:r>
              <a:rPr lang="en-US" sz="1200" u="sng" dirty="0" err="1"/>
              <a:t>Mihaylov</a:t>
            </a:r>
            <a:r>
              <a:rPr lang="en-US" sz="1200" dirty="0"/>
              <a:t>,…, S. </a:t>
            </a:r>
            <a:r>
              <a:rPr lang="en-US" sz="1200" dirty="0" err="1"/>
              <a:t>Kilina</a:t>
            </a:r>
            <a:r>
              <a:rPr lang="en-US" sz="1200" dirty="0"/>
              <a:t>, </a:t>
            </a:r>
            <a:r>
              <a:rPr lang="en-US" sz="1200" u="sng" dirty="0">
                <a:solidFill>
                  <a:srgbClr val="0000FF"/>
                </a:solidFill>
              </a:rPr>
              <a:t>J. Phys. Chem. (submitted).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W. A. </a:t>
            </a:r>
            <a:r>
              <a:rPr lang="en-US" sz="1200" dirty="0" err="1"/>
              <a:t>Angermeier</a:t>
            </a:r>
            <a:r>
              <a:rPr lang="en-US" sz="1200" dirty="0"/>
              <a:t>, B. S. </a:t>
            </a:r>
            <a:r>
              <a:rPr lang="en-US" sz="1200" dirty="0" err="1"/>
              <a:t>Scheiner</a:t>
            </a:r>
            <a:r>
              <a:rPr lang="en-US" sz="1200" dirty="0"/>
              <a:t>, </a:t>
            </a:r>
            <a:r>
              <a:rPr lang="en-US" sz="1200" u="sng" dirty="0"/>
              <a:t>N. R. Shaffer</a:t>
            </a:r>
            <a:r>
              <a:rPr lang="en-US" sz="1200" dirty="0"/>
              <a:t>, and T. G. White, </a:t>
            </a:r>
            <a:r>
              <a:rPr lang="en-US" sz="1200" u="sng" dirty="0">
                <a:solidFill>
                  <a:srgbClr val="0000FF"/>
                </a:solidFill>
              </a:rPr>
              <a:t>Phys. Rev. Lett. (submitted).</a:t>
            </a:r>
          </a:p>
        </p:txBody>
      </p:sp>
    </p:spTree>
    <p:extLst>
      <p:ext uri="{BB962C8B-B14F-4D97-AF65-F5344CB8AC3E}">
        <p14:creationId xmlns:p14="http://schemas.microsoft.com/office/powerpoint/2010/main" val="141147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40" y="156860"/>
            <a:ext cx="7829489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HEDP-Theory Group members gave invited presentations to conferences/workshops in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40" y="1085197"/>
            <a:ext cx="8280750" cy="366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Shuai Zhang, “</a:t>
            </a:r>
            <a:r>
              <a:rPr lang="en-US" sz="1200" i="1" dirty="0"/>
              <a:t>An equation of state model for exploring a cold dynamic compression path to metallic hydrogen</a:t>
            </a:r>
            <a:r>
              <a:rPr lang="en-US" sz="1200" dirty="0"/>
              <a:t>”, [Invited Talk], </a:t>
            </a:r>
            <a:r>
              <a:rPr lang="en-US" sz="1200" dirty="0">
                <a:solidFill>
                  <a:srgbClr val="0000FF"/>
                </a:solidFill>
              </a:rPr>
              <a:t>High Energy Density Quantum Matter Zoom Meeting, Rochester, 2022.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FF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Shuai Zhang, “</a:t>
            </a:r>
            <a:r>
              <a:rPr lang="en-US" sz="1200" i="1" dirty="0" err="1"/>
              <a:t>Isentropes</a:t>
            </a:r>
            <a:r>
              <a:rPr lang="en-US" sz="1200" i="1" dirty="0"/>
              <a:t> and Equations of State of Solid Hydrogen---Perspectives from Theory and Calculations</a:t>
            </a:r>
            <a:r>
              <a:rPr lang="en-US" sz="1200" dirty="0"/>
              <a:t>”, [Invited Talk], </a:t>
            </a:r>
            <a:r>
              <a:rPr lang="en-US" sz="1200" dirty="0">
                <a:solidFill>
                  <a:srgbClr val="0000FF"/>
                </a:solidFill>
              </a:rPr>
              <a:t>Center for Matter at Atomic Pressures (CMAP) Friday Weekly Meeting (virtual), Rochester, 2022.</a:t>
            </a:r>
          </a:p>
          <a:p>
            <a:pPr lvl="0"/>
            <a:endParaRPr lang="en-US" sz="800" dirty="0">
              <a:solidFill>
                <a:srgbClr val="0000FF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Deyan Mihaylov, “</a:t>
            </a:r>
            <a:r>
              <a:rPr lang="en-US" sz="1200" i="1" dirty="0"/>
              <a:t>Improving the accuracy of density functional theory simulations of warm dense matter by including exchange-correlation thermal effects</a:t>
            </a:r>
            <a:r>
              <a:rPr lang="en-US" sz="1200" dirty="0"/>
              <a:t>"  [Invited Seminar], </a:t>
            </a:r>
            <a:r>
              <a:rPr lang="en-US" sz="1200" dirty="0">
                <a:solidFill>
                  <a:srgbClr val="0000FF"/>
                </a:solidFill>
              </a:rPr>
              <a:t>Center of Advanced Systems Understanding, Helmholtz-</a:t>
            </a:r>
            <a:r>
              <a:rPr lang="en-US" sz="1200" dirty="0" err="1">
                <a:solidFill>
                  <a:srgbClr val="0000FF"/>
                </a:solidFill>
              </a:rPr>
              <a:t>Zentrum</a:t>
            </a:r>
            <a:r>
              <a:rPr lang="en-US" sz="1200" dirty="0">
                <a:solidFill>
                  <a:srgbClr val="0000FF"/>
                </a:solidFill>
              </a:rPr>
              <a:t> Dresden-</a:t>
            </a:r>
            <a:r>
              <a:rPr lang="en-US" sz="1200" dirty="0" err="1">
                <a:solidFill>
                  <a:srgbClr val="0000FF"/>
                </a:solidFill>
              </a:rPr>
              <a:t>Rossendorf</a:t>
            </a:r>
            <a:r>
              <a:rPr lang="en-US" sz="1200" dirty="0">
                <a:solidFill>
                  <a:srgbClr val="0000FF"/>
                </a:solidFill>
              </a:rPr>
              <a:t>, Germany (9/2022?)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Hu, “</a:t>
            </a:r>
            <a:r>
              <a:rPr lang="en-US" sz="1200" i="1" dirty="0"/>
              <a:t>Understanding Matter in Extreme Conditions with ab initio Calculations</a:t>
            </a:r>
            <a:r>
              <a:rPr lang="en-US" sz="1200" dirty="0"/>
              <a:t>” [Invited Lecture], </a:t>
            </a:r>
            <a:r>
              <a:rPr lang="en-US" sz="1200" dirty="0">
                <a:solidFill>
                  <a:srgbClr val="0000FF"/>
                </a:solidFill>
              </a:rPr>
              <a:t>4th International Winter School: Matter in Extreme Conditions from Material science to Planetary physics (MECMATPLA), </a:t>
            </a:r>
            <a:r>
              <a:rPr lang="en-US" sz="1200" dirty="0" err="1">
                <a:solidFill>
                  <a:srgbClr val="0000FF"/>
                </a:solidFill>
              </a:rPr>
              <a:t>Montgenevre</a:t>
            </a:r>
            <a:r>
              <a:rPr lang="en-US" sz="1200" dirty="0">
                <a:solidFill>
                  <a:srgbClr val="0000FF"/>
                </a:solidFill>
              </a:rPr>
              <a:t>, France. Mar. 12-19, 2022.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FF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Hu, “</a:t>
            </a:r>
            <a:r>
              <a:rPr lang="en-US" sz="1200" i="1" dirty="0"/>
              <a:t>Probing Atomic Physics at Extreme Conditions</a:t>
            </a:r>
            <a:r>
              <a:rPr lang="en-US" sz="1200" dirty="0"/>
              <a:t>”, [Invited Talk], </a:t>
            </a:r>
            <a:r>
              <a:rPr lang="en-US" sz="1200" dirty="0">
                <a:solidFill>
                  <a:srgbClr val="0000FF"/>
                </a:solidFill>
              </a:rPr>
              <a:t>International Conference on High Energy Density Science (HEDS2022), Yokohama, Japan; April 18-22, 2022.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Hu, “</a:t>
            </a:r>
            <a:r>
              <a:rPr lang="en-US" sz="1200" i="1" dirty="0"/>
              <a:t>Understanding High-Energy-Density Physics Through ab initio Calculations</a:t>
            </a:r>
            <a:r>
              <a:rPr lang="en-US" sz="1200" dirty="0"/>
              <a:t>”, [Invited Colloquium], </a:t>
            </a:r>
            <a:r>
              <a:rPr lang="en-US" sz="1200" dirty="0">
                <a:solidFill>
                  <a:srgbClr val="0000FF"/>
                </a:solidFill>
              </a:rPr>
              <a:t>Department of Physics, University of Rochester (11/30/3022).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FF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54488900"/>
      </p:ext>
    </p:extLst>
  </p:cSld>
  <p:clrMapOvr>
    <a:masterClrMapping/>
  </p:clrMapOvr>
</p:sld>
</file>

<file path=ppt/theme/theme1.xml><?xml version="1.0" encoding="utf-8"?>
<a:theme xmlns:a="http://schemas.openxmlformats.org/drawingml/2006/main" name="16x9_PPT_templat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x9_PPT_tempalate18" id="{A31BD571-8746-C041-8420-DD0076481370}" vid="{94BEDEBA-7A5F-CA40-B7DA-3270EA3FF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13515</TotalTime>
  <Words>3563</Words>
  <Application>Microsoft Office PowerPoint</Application>
  <PresentationFormat>On-screen Show (16:9)</PresentationFormat>
  <Paragraphs>200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Lucida Grande</vt:lpstr>
      <vt:lpstr>Wingdings</vt:lpstr>
      <vt:lpstr>16x9_PPT_template</vt:lpstr>
      <vt:lpstr>Annual Review of HEDP-Theory Group Performance in 2022</vt:lpstr>
      <vt:lpstr>What’s new in 2022?  </vt:lpstr>
      <vt:lpstr>What’s new in 2022? (continued) </vt:lpstr>
      <vt:lpstr>We keep making progress in science and education, though we’re still in the pandemic-recovery mode</vt:lpstr>
      <vt:lpstr>Twelve (12) first-authored papers have been published (or submitted) by HED-t members* in 2022 </vt:lpstr>
      <vt:lpstr>PowerPoint Presentation</vt:lpstr>
      <vt:lpstr>PowerPoint Presentation</vt:lpstr>
      <vt:lpstr>HEDP-Theory Group members* contributed to twenty (20) co-authored papers published/submitted  in 2022</vt:lpstr>
      <vt:lpstr>HEDP-Theory Group members gave invited presentations to conferences/workshops in 2022</vt:lpstr>
      <vt:lpstr>External collaborations with National Labs and other Universities are continuously strengthened</vt:lpstr>
      <vt:lpstr>Financial and computational resources were actively acquired to support HEDP research in 2022 </vt:lpstr>
      <vt:lpstr>HEDP-Theory Group members have continued engaging and serving the broad physics community in 2022</vt:lpstr>
      <vt:lpstr>Areas for future improvement &amp; development……</vt:lpstr>
      <vt:lpstr>Summary: Accomplishments &amp; Highlights for 2022</vt:lpstr>
      <vt:lpstr>PowerPoint Presentation</vt:lpstr>
    </vt:vector>
  </TitlesOfParts>
  <Company>LLE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C. Shah</dc:creator>
  <cp:lastModifiedBy>Suxing Hu</cp:lastModifiedBy>
  <cp:revision>428</cp:revision>
  <cp:lastPrinted>2019-05-24T16:08:52Z</cp:lastPrinted>
  <dcterms:created xsi:type="dcterms:W3CDTF">2019-05-17T13:10:32Z</dcterms:created>
  <dcterms:modified xsi:type="dcterms:W3CDTF">2022-12-17T14:33:32Z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